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20"/>
  </p:notesMasterIdLst>
  <p:sldIdLst>
    <p:sldId id="256" r:id="rId5"/>
    <p:sldId id="288" r:id="rId6"/>
    <p:sldId id="323" r:id="rId7"/>
    <p:sldId id="324" r:id="rId8"/>
    <p:sldId id="292" r:id="rId9"/>
    <p:sldId id="296" r:id="rId10"/>
    <p:sldId id="329" r:id="rId11"/>
    <p:sldId id="258" r:id="rId12"/>
    <p:sldId id="328" r:id="rId13"/>
    <p:sldId id="320" r:id="rId14"/>
    <p:sldId id="332" r:id="rId15"/>
    <p:sldId id="322" r:id="rId16"/>
    <p:sldId id="285" r:id="rId17"/>
    <p:sldId id="331" r:id="rId18"/>
    <p:sldId id="32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0">
          <p15:clr>
            <a:srgbClr val="A4A3A4"/>
          </p15:clr>
        </p15:guide>
        <p15:guide id="2" orient="horz" pos="2160">
          <p15:clr>
            <a:srgbClr val="A4A3A4"/>
          </p15:clr>
        </p15:guide>
        <p15:guide id="3" orient="horz" pos="286">
          <p15:clr>
            <a:srgbClr val="A4A3A4"/>
          </p15:clr>
        </p15:guide>
        <p15:guide id="4" pos="289">
          <p15:clr>
            <a:srgbClr val="A4A3A4"/>
          </p15:clr>
        </p15:guide>
        <p15:guide id="5" pos="5471">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38"/>
    <a:srgbClr val="33CCFF"/>
    <a:srgbClr val="FFCC00"/>
    <a:srgbClr val="000000"/>
    <a:srgbClr val="2D74AB"/>
    <a:srgbClr val="0F204A"/>
    <a:srgbClr val="FFFFFF"/>
    <a:srgbClr val="B4A8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44724" autoAdjust="0"/>
  </p:normalViewPr>
  <p:slideViewPr>
    <p:cSldViewPr snapToGrid="0" snapToObjects="1" showGuides="1">
      <p:cViewPr varScale="1">
        <p:scale>
          <a:sx n="40" d="100"/>
          <a:sy n="40" d="100"/>
        </p:scale>
        <p:origin x="2844" y="42"/>
      </p:cViewPr>
      <p:guideLst>
        <p:guide orient="horz" pos="4030"/>
        <p:guide orient="horz" pos="2160"/>
        <p:guide orient="horz" pos="286"/>
        <p:guide pos="289"/>
        <p:guide pos="547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O'Rourke" userId="9b0c6576372789a9" providerId="LiveId" clId="{DDD5E231-D886-491F-BDD8-D6B0CCC04913}"/>
    <pc:docChg chg="delSld">
      <pc:chgData name="Sarah O'Rourke" userId="9b0c6576372789a9" providerId="LiveId" clId="{DDD5E231-D886-491F-BDD8-D6B0CCC04913}" dt="2021-04-30T01:50:48.668" v="1" actId="47"/>
      <pc:docMkLst>
        <pc:docMk/>
      </pc:docMkLst>
      <pc:sldChg chg="del">
        <pc:chgData name="Sarah O'Rourke" userId="9b0c6576372789a9" providerId="LiveId" clId="{DDD5E231-D886-491F-BDD8-D6B0CCC04913}" dt="2021-04-30T01:50:48.668" v="1" actId="47"/>
        <pc:sldMkLst>
          <pc:docMk/>
          <pc:sldMk cId="3968435701" sldId="330"/>
        </pc:sldMkLst>
      </pc:sldChg>
      <pc:sldChg chg="del">
        <pc:chgData name="Sarah O'Rourke" userId="9b0c6576372789a9" providerId="LiveId" clId="{DDD5E231-D886-491F-BDD8-D6B0CCC04913}" dt="2021-04-30T01:50:47.300" v="0" actId="47"/>
        <pc:sldMkLst>
          <pc:docMk/>
          <pc:sldMk cId="538554473" sldId="33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012E0-D657-486E-B2A3-A252B13AFF36}" type="doc">
      <dgm:prSet loTypeId="urn:microsoft.com/office/officeart/2005/8/layout/hList7" loCatId="list" qsTypeId="urn:microsoft.com/office/officeart/2005/8/quickstyle/simple1" qsCatId="simple" csTypeId="urn:microsoft.com/office/officeart/2005/8/colors/colorful2" csCatId="colorful" phldr="1"/>
      <dgm:spPr/>
    </dgm:pt>
    <dgm:pt modelId="{B560C908-7C7E-4F17-A9DC-7B075E4DE596}">
      <dgm:prSet phldrT="[Text]" custT="1"/>
      <dgm:spPr/>
      <dgm:t>
        <a:bodyPr/>
        <a:lstStyle/>
        <a:p>
          <a:pPr algn="ctr"/>
          <a:r>
            <a:rPr lang="en-US" sz="2300" b="1" dirty="0"/>
            <a:t>Audit &amp;</a:t>
          </a:r>
          <a:br>
            <a:rPr lang="en-US" sz="2300" b="1" dirty="0"/>
          </a:br>
          <a:r>
            <a:rPr lang="en-US" sz="2300" b="1" dirty="0"/>
            <a:t>Advisory</a:t>
          </a:r>
        </a:p>
      </dgm:t>
    </dgm:pt>
    <dgm:pt modelId="{E89CEB3A-6764-4BCC-BFCC-01923ADB3869}" type="parTrans" cxnId="{905ECB67-7655-4C4D-B5FE-6C9FE7075072}">
      <dgm:prSet/>
      <dgm:spPr/>
      <dgm:t>
        <a:bodyPr/>
        <a:lstStyle/>
        <a:p>
          <a:endParaRPr lang="en-US"/>
        </a:p>
      </dgm:t>
    </dgm:pt>
    <dgm:pt modelId="{94F2F511-65F7-4ABD-A8B6-32DBEF0B041A}" type="sibTrans" cxnId="{905ECB67-7655-4C4D-B5FE-6C9FE7075072}">
      <dgm:prSet/>
      <dgm:spPr/>
      <dgm:t>
        <a:bodyPr/>
        <a:lstStyle/>
        <a:p>
          <a:endParaRPr lang="en-US"/>
        </a:p>
      </dgm:t>
    </dgm:pt>
    <dgm:pt modelId="{F23D1C0E-ECA1-4DF1-81B7-8F42D5C2B0C8}">
      <dgm:prSet phldrT="[Text]" custT="1"/>
      <dgm:spPr/>
      <dgm:t>
        <a:bodyPr/>
        <a:lstStyle/>
        <a:p>
          <a:r>
            <a:rPr lang="en-US" sz="2300" b="1" dirty="0"/>
            <a:t>Accounting</a:t>
          </a:r>
        </a:p>
        <a:p>
          <a:r>
            <a:rPr lang="en-US" sz="1800" dirty="0">
              <a:latin typeface="+mj-lt"/>
              <a:cs typeface="Calibri" panose="020F0502020204030204" pitchFamily="34" charset="0"/>
            </a:rPr>
            <a:t>• Taxes</a:t>
          </a:r>
        </a:p>
        <a:p>
          <a:r>
            <a:rPr lang="en-US" sz="1800" dirty="0">
              <a:latin typeface="+mj-lt"/>
              <a:cs typeface="Calibri" panose="020F0502020204030204" pitchFamily="34" charset="0"/>
            </a:rPr>
            <a:t>• </a:t>
          </a:r>
          <a:r>
            <a:rPr lang="en-US" sz="1800" b="0" i="0" dirty="0">
              <a:solidFill>
                <a:schemeClr val="bg1"/>
              </a:solidFill>
              <a:effectLst/>
              <a:latin typeface="+mj-lt"/>
            </a:rPr>
            <a:t>Operations</a:t>
          </a:r>
        </a:p>
      </dgm:t>
    </dgm:pt>
    <dgm:pt modelId="{3FD24817-0266-4DFA-BC55-4CB1C53B3E35}" type="parTrans" cxnId="{467D1FFA-156E-425E-8371-6FAD47A4D3D0}">
      <dgm:prSet/>
      <dgm:spPr/>
      <dgm:t>
        <a:bodyPr/>
        <a:lstStyle/>
        <a:p>
          <a:endParaRPr lang="en-US"/>
        </a:p>
      </dgm:t>
    </dgm:pt>
    <dgm:pt modelId="{D6E7BF0A-9508-4333-A4D6-CBB9E1CBBC08}" type="sibTrans" cxnId="{467D1FFA-156E-425E-8371-6FAD47A4D3D0}">
      <dgm:prSet/>
      <dgm:spPr/>
      <dgm:t>
        <a:bodyPr/>
        <a:lstStyle/>
        <a:p>
          <a:endParaRPr lang="en-US"/>
        </a:p>
      </dgm:t>
    </dgm:pt>
    <dgm:pt modelId="{E79D13E2-B3FF-4C81-8166-B0AC26DC2A3B}">
      <dgm:prSet phldrT="[Text]" custT="1"/>
      <dgm:spPr/>
      <dgm:t>
        <a:bodyPr/>
        <a:lstStyle/>
        <a:p>
          <a:r>
            <a:rPr lang="en-US" sz="2300" b="1" dirty="0"/>
            <a:t>Finance</a:t>
          </a:r>
        </a:p>
        <a:p>
          <a:r>
            <a:rPr lang="en-US" sz="1800" b="0" dirty="0">
              <a:latin typeface="+mn-lt"/>
              <a:cs typeface="Calibri" panose="020F0502020204030204" pitchFamily="34" charset="0"/>
            </a:rPr>
            <a:t>• Analysis</a:t>
          </a:r>
        </a:p>
        <a:p>
          <a:r>
            <a:rPr lang="en-US" sz="1800" b="0" dirty="0">
              <a:latin typeface="+mn-lt"/>
              <a:cs typeface="Calibri" panose="020F0502020204030204" pitchFamily="34" charset="0"/>
            </a:rPr>
            <a:t>• Systems</a:t>
          </a:r>
          <a:endParaRPr lang="en-US" sz="1400" dirty="0"/>
        </a:p>
      </dgm:t>
    </dgm:pt>
    <dgm:pt modelId="{3FA9C3A0-B2AB-468F-83AD-8D9AAE353DAE}" type="parTrans" cxnId="{42DB9B53-F406-4BE5-8AC6-4DEF09CB2783}">
      <dgm:prSet/>
      <dgm:spPr/>
      <dgm:t>
        <a:bodyPr/>
        <a:lstStyle/>
        <a:p>
          <a:endParaRPr lang="en-US"/>
        </a:p>
      </dgm:t>
    </dgm:pt>
    <dgm:pt modelId="{9ABAAAA6-E5B2-4DFD-90D2-52AF5AE2B7D2}" type="sibTrans" cxnId="{42DB9B53-F406-4BE5-8AC6-4DEF09CB2783}">
      <dgm:prSet/>
      <dgm:spPr/>
      <dgm:t>
        <a:bodyPr/>
        <a:lstStyle/>
        <a:p>
          <a:endParaRPr lang="en-US"/>
        </a:p>
      </dgm:t>
    </dgm:pt>
    <dgm:pt modelId="{724AF1CA-193D-4DFC-A124-01CC5FDBD785}">
      <dgm:prSet phldrT="[Text]" custT="1"/>
      <dgm:spPr/>
      <dgm:t>
        <a:bodyPr/>
        <a:lstStyle/>
        <a:p>
          <a:pPr algn="ctr"/>
          <a:r>
            <a:rPr lang="en-US" sz="1800" dirty="0"/>
            <a:t>External</a:t>
          </a:r>
        </a:p>
      </dgm:t>
    </dgm:pt>
    <dgm:pt modelId="{E93BC26A-FB09-4933-979F-676BD38AE901}" type="parTrans" cxnId="{0A134852-AA74-4C90-8BEB-068D718F4E37}">
      <dgm:prSet/>
      <dgm:spPr/>
      <dgm:t>
        <a:bodyPr/>
        <a:lstStyle/>
        <a:p>
          <a:endParaRPr lang="en-US"/>
        </a:p>
      </dgm:t>
    </dgm:pt>
    <dgm:pt modelId="{84263060-E84B-437D-9107-0A4B681B1DB6}" type="sibTrans" cxnId="{0A134852-AA74-4C90-8BEB-068D718F4E37}">
      <dgm:prSet/>
      <dgm:spPr/>
      <dgm:t>
        <a:bodyPr/>
        <a:lstStyle/>
        <a:p>
          <a:endParaRPr lang="en-US"/>
        </a:p>
      </dgm:t>
    </dgm:pt>
    <dgm:pt modelId="{A5049262-75B0-4F4F-8D70-37FD13673262}">
      <dgm:prSet phldrT="[Text]" custT="1"/>
      <dgm:spPr/>
      <dgm:t>
        <a:bodyPr/>
        <a:lstStyle/>
        <a:p>
          <a:pPr algn="ctr"/>
          <a:r>
            <a:rPr lang="en-US" sz="1800" b="0" i="0" dirty="0">
              <a:solidFill>
                <a:schemeClr val="bg1"/>
              </a:solidFill>
              <a:effectLst/>
              <a:latin typeface="+mn-lt"/>
            </a:rPr>
            <a:t>Internal</a:t>
          </a:r>
        </a:p>
      </dgm:t>
    </dgm:pt>
    <dgm:pt modelId="{74EB0EA5-2CFE-4F70-916C-AC49BE601A54}" type="parTrans" cxnId="{44DE1D0B-F892-4DEB-85DB-24A6BF500B8F}">
      <dgm:prSet/>
      <dgm:spPr/>
      <dgm:t>
        <a:bodyPr/>
        <a:lstStyle/>
        <a:p>
          <a:endParaRPr lang="en-US"/>
        </a:p>
      </dgm:t>
    </dgm:pt>
    <dgm:pt modelId="{C129596C-6A1C-426F-8921-04B96EB025AA}" type="sibTrans" cxnId="{44DE1D0B-F892-4DEB-85DB-24A6BF500B8F}">
      <dgm:prSet/>
      <dgm:spPr/>
      <dgm:t>
        <a:bodyPr/>
        <a:lstStyle/>
        <a:p>
          <a:endParaRPr lang="en-US"/>
        </a:p>
      </dgm:t>
    </dgm:pt>
    <dgm:pt modelId="{9179614D-B573-4790-BF5E-131CE2D00610}">
      <dgm:prSet phldrT="[Text]" custT="1"/>
      <dgm:spPr/>
      <dgm:t>
        <a:bodyPr/>
        <a:lstStyle/>
        <a:p>
          <a:r>
            <a:rPr lang="en-US" sz="2300" b="1" dirty="0"/>
            <a:t>Compliance</a:t>
          </a:r>
        </a:p>
        <a:p>
          <a:r>
            <a:rPr lang="en-US" sz="1800" dirty="0">
              <a:latin typeface="Calibri" panose="020F0502020204030204" pitchFamily="34" charset="0"/>
              <a:cs typeface="Calibri" panose="020F0502020204030204" pitchFamily="34" charset="0"/>
            </a:rPr>
            <a:t>• </a:t>
          </a:r>
          <a:r>
            <a:rPr lang="en-US" sz="1800" dirty="0">
              <a:latin typeface="+mj-lt"/>
              <a:cs typeface="Calibri" panose="020F0502020204030204" pitchFamily="34" charset="0"/>
            </a:rPr>
            <a:t>Regulatory</a:t>
          </a:r>
        </a:p>
        <a:p>
          <a:r>
            <a:rPr lang="en-US" sz="1800" dirty="0">
              <a:latin typeface="Calibri" panose="020F0502020204030204" pitchFamily="34" charset="0"/>
              <a:cs typeface="Calibri" panose="020F0502020204030204" pitchFamily="34" charset="0"/>
            </a:rPr>
            <a:t>• </a:t>
          </a:r>
          <a:r>
            <a:rPr lang="en-US" sz="1800" b="0" i="0" dirty="0">
              <a:solidFill>
                <a:schemeClr val="bg1"/>
              </a:solidFill>
              <a:effectLst/>
              <a:latin typeface="+mn-lt"/>
            </a:rPr>
            <a:t>Fraud</a:t>
          </a:r>
          <a:endParaRPr lang="en-US" sz="1700" dirty="0"/>
        </a:p>
      </dgm:t>
    </dgm:pt>
    <dgm:pt modelId="{A52968C7-C1D1-48D6-AFC9-E55FC83BFC0D}" type="sibTrans" cxnId="{263B73E3-A4DE-463F-8D2E-8EF092E00D18}">
      <dgm:prSet/>
      <dgm:spPr/>
      <dgm:t>
        <a:bodyPr/>
        <a:lstStyle/>
        <a:p>
          <a:endParaRPr lang="en-US"/>
        </a:p>
      </dgm:t>
    </dgm:pt>
    <dgm:pt modelId="{A209B7A8-3995-43D1-9CEF-13223EE16409}" type="parTrans" cxnId="{263B73E3-A4DE-463F-8D2E-8EF092E00D18}">
      <dgm:prSet/>
      <dgm:spPr/>
      <dgm:t>
        <a:bodyPr/>
        <a:lstStyle/>
        <a:p>
          <a:endParaRPr lang="en-US"/>
        </a:p>
      </dgm:t>
    </dgm:pt>
    <dgm:pt modelId="{2F9F36CB-F0B4-457A-9BE3-7E0CF902FB19}" type="pres">
      <dgm:prSet presAssocID="{0DA012E0-D657-486E-B2A3-A252B13AFF36}" presName="Name0" presStyleCnt="0">
        <dgm:presLayoutVars>
          <dgm:dir/>
          <dgm:resizeHandles val="exact"/>
        </dgm:presLayoutVars>
      </dgm:prSet>
      <dgm:spPr/>
    </dgm:pt>
    <dgm:pt modelId="{5FDDEDC2-BD5F-4AF9-9A1F-65C87766352A}" type="pres">
      <dgm:prSet presAssocID="{0DA012E0-D657-486E-B2A3-A252B13AFF36}" presName="fgShape" presStyleLbl="fgShp" presStyleIdx="0" presStyleCnt="1"/>
      <dgm:spPr>
        <a:solidFill>
          <a:schemeClr val="accent4"/>
        </a:solidFill>
      </dgm:spPr>
    </dgm:pt>
    <dgm:pt modelId="{A9B1BCA0-A710-4544-A610-A21FC3AF58EE}" type="pres">
      <dgm:prSet presAssocID="{0DA012E0-D657-486E-B2A3-A252B13AFF36}" presName="linComp" presStyleCnt="0"/>
      <dgm:spPr/>
    </dgm:pt>
    <dgm:pt modelId="{0AFCA5DE-56A3-40F5-B9C9-ABAD25994423}" type="pres">
      <dgm:prSet presAssocID="{B560C908-7C7E-4F17-A9DC-7B075E4DE596}" presName="compNode" presStyleCnt="0"/>
      <dgm:spPr/>
    </dgm:pt>
    <dgm:pt modelId="{B842F462-8B01-4E4E-AA13-655FBFCE76A0}" type="pres">
      <dgm:prSet presAssocID="{B560C908-7C7E-4F17-A9DC-7B075E4DE596}" presName="bkgdShape" presStyleLbl="node1" presStyleIdx="0" presStyleCnt="4"/>
      <dgm:spPr/>
    </dgm:pt>
    <dgm:pt modelId="{4838E4D9-4940-4297-BDD3-A6580A0DD9AE}" type="pres">
      <dgm:prSet presAssocID="{B560C908-7C7E-4F17-A9DC-7B075E4DE596}" presName="nodeTx" presStyleLbl="node1" presStyleIdx="0" presStyleCnt="4">
        <dgm:presLayoutVars>
          <dgm:bulletEnabled val="1"/>
        </dgm:presLayoutVars>
      </dgm:prSet>
      <dgm:spPr/>
    </dgm:pt>
    <dgm:pt modelId="{5B3737A8-9F0F-42BD-A60F-9C3792A7E464}" type="pres">
      <dgm:prSet presAssocID="{B560C908-7C7E-4F17-A9DC-7B075E4DE596}" presName="invisiNode" presStyleLbl="node1" presStyleIdx="0" presStyleCnt="4"/>
      <dgm:spPr/>
    </dgm:pt>
    <dgm:pt modelId="{3025F316-11A9-440A-99B7-4C38EF39970D}" type="pres">
      <dgm:prSet presAssocID="{B560C908-7C7E-4F17-A9DC-7B075E4DE59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A39B708E-2620-4418-A90A-F6561A4DF3AD}" type="pres">
      <dgm:prSet presAssocID="{94F2F511-65F7-4ABD-A8B6-32DBEF0B041A}" presName="sibTrans" presStyleLbl="sibTrans2D1" presStyleIdx="0" presStyleCnt="0"/>
      <dgm:spPr/>
    </dgm:pt>
    <dgm:pt modelId="{12D54671-49EF-4870-A191-C3A91E5FA636}" type="pres">
      <dgm:prSet presAssocID="{9179614D-B573-4790-BF5E-131CE2D00610}" presName="compNode" presStyleCnt="0"/>
      <dgm:spPr/>
    </dgm:pt>
    <dgm:pt modelId="{DD7674A8-D42C-40FD-81F1-C66BACD2ACFF}" type="pres">
      <dgm:prSet presAssocID="{9179614D-B573-4790-BF5E-131CE2D00610}" presName="bkgdShape" presStyleLbl="node1" presStyleIdx="1" presStyleCnt="4"/>
      <dgm:spPr/>
    </dgm:pt>
    <dgm:pt modelId="{A7BA889A-DCDD-4907-8590-5DC48A7B5DCF}" type="pres">
      <dgm:prSet presAssocID="{9179614D-B573-4790-BF5E-131CE2D00610}" presName="nodeTx" presStyleLbl="node1" presStyleIdx="1" presStyleCnt="4">
        <dgm:presLayoutVars>
          <dgm:bulletEnabled val="1"/>
        </dgm:presLayoutVars>
      </dgm:prSet>
      <dgm:spPr/>
    </dgm:pt>
    <dgm:pt modelId="{16B466A1-A836-42B7-81CE-4C2A71F35FD0}" type="pres">
      <dgm:prSet presAssocID="{9179614D-B573-4790-BF5E-131CE2D00610}" presName="invisiNode" presStyleLbl="node1" presStyleIdx="1" presStyleCnt="4"/>
      <dgm:spPr/>
    </dgm:pt>
    <dgm:pt modelId="{65DF6CF4-7A3C-4F60-9A5B-0DC9A8EA7547}" type="pres">
      <dgm:prSet presAssocID="{9179614D-B573-4790-BF5E-131CE2D00610}"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BDB3428-B245-42C4-8873-C03ED8A7D080}" type="pres">
      <dgm:prSet presAssocID="{A52968C7-C1D1-48D6-AFC9-E55FC83BFC0D}" presName="sibTrans" presStyleLbl="sibTrans2D1" presStyleIdx="0" presStyleCnt="0"/>
      <dgm:spPr/>
    </dgm:pt>
    <dgm:pt modelId="{41BB1F45-BA08-4B65-BE80-0EE8AE78A12A}" type="pres">
      <dgm:prSet presAssocID="{F23D1C0E-ECA1-4DF1-81B7-8F42D5C2B0C8}" presName="compNode" presStyleCnt="0"/>
      <dgm:spPr/>
    </dgm:pt>
    <dgm:pt modelId="{93E0265A-AB75-4790-AF21-0E676F90069F}" type="pres">
      <dgm:prSet presAssocID="{F23D1C0E-ECA1-4DF1-81B7-8F42D5C2B0C8}" presName="bkgdShape" presStyleLbl="node1" presStyleIdx="2" presStyleCnt="4"/>
      <dgm:spPr/>
    </dgm:pt>
    <dgm:pt modelId="{3C5A001F-DA73-4D1F-A1CF-8F4EDA3FD63F}" type="pres">
      <dgm:prSet presAssocID="{F23D1C0E-ECA1-4DF1-81B7-8F42D5C2B0C8}" presName="nodeTx" presStyleLbl="node1" presStyleIdx="2" presStyleCnt="4">
        <dgm:presLayoutVars>
          <dgm:bulletEnabled val="1"/>
        </dgm:presLayoutVars>
      </dgm:prSet>
      <dgm:spPr/>
    </dgm:pt>
    <dgm:pt modelId="{80437192-E8ED-442B-9305-03F7D410F896}" type="pres">
      <dgm:prSet presAssocID="{F23D1C0E-ECA1-4DF1-81B7-8F42D5C2B0C8}" presName="invisiNode" presStyleLbl="node1" presStyleIdx="2" presStyleCnt="4"/>
      <dgm:spPr/>
    </dgm:pt>
    <dgm:pt modelId="{A841AB46-9FAF-41C9-B2A0-F4A5071C6BD6}" type="pres">
      <dgm:prSet presAssocID="{F23D1C0E-ECA1-4DF1-81B7-8F42D5C2B0C8}"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FCF47F4-22C6-4C66-9D48-8AE67AAF37EE}" type="pres">
      <dgm:prSet presAssocID="{D6E7BF0A-9508-4333-A4D6-CBB9E1CBBC08}" presName="sibTrans" presStyleLbl="sibTrans2D1" presStyleIdx="0" presStyleCnt="0"/>
      <dgm:spPr/>
    </dgm:pt>
    <dgm:pt modelId="{C8D9E406-6E5A-48B3-9E2B-764A5FE82110}" type="pres">
      <dgm:prSet presAssocID="{E79D13E2-B3FF-4C81-8166-B0AC26DC2A3B}" presName="compNode" presStyleCnt="0"/>
      <dgm:spPr/>
    </dgm:pt>
    <dgm:pt modelId="{B133A0D0-01FE-4CFE-9C96-72BF9EF528DA}" type="pres">
      <dgm:prSet presAssocID="{E79D13E2-B3FF-4C81-8166-B0AC26DC2A3B}" presName="bkgdShape" presStyleLbl="node1" presStyleIdx="3" presStyleCnt="4"/>
      <dgm:spPr/>
    </dgm:pt>
    <dgm:pt modelId="{BAC0F215-11F1-4A96-96AF-186DE8BE58D3}" type="pres">
      <dgm:prSet presAssocID="{E79D13E2-B3FF-4C81-8166-B0AC26DC2A3B}" presName="nodeTx" presStyleLbl="node1" presStyleIdx="3" presStyleCnt="4">
        <dgm:presLayoutVars>
          <dgm:bulletEnabled val="1"/>
        </dgm:presLayoutVars>
      </dgm:prSet>
      <dgm:spPr/>
    </dgm:pt>
    <dgm:pt modelId="{5F8A61A6-7F37-4464-9566-275E1960C67A}" type="pres">
      <dgm:prSet presAssocID="{E79D13E2-B3FF-4C81-8166-B0AC26DC2A3B}" presName="invisiNode" presStyleLbl="node1" presStyleIdx="3" presStyleCnt="4"/>
      <dgm:spPr/>
    </dgm:pt>
    <dgm:pt modelId="{90963BAB-156C-4CB5-9A4C-B983134618E8}" type="pres">
      <dgm:prSet presAssocID="{E79D13E2-B3FF-4C81-8166-B0AC26DC2A3B}"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Lst>
  <dgm:cxnLst>
    <dgm:cxn modelId="{44DE1D0B-F892-4DEB-85DB-24A6BF500B8F}" srcId="{B560C908-7C7E-4F17-A9DC-7B075E4DE596}" destId="{A5049262-75B0-4F4F-8D70-37FD13673262}" srcOrd="1" destOrd="0" parTransId="{74EB0EA5-2CFE-4F70-916C-AC49BE601A54}" sibTransId="{C129596C-6A1C-426F-8921-04B96EB025AA}"/>
    <dgm:cxn modelId="{FDBF0510-782D-4C99-A2F1-93DF85E4CEAA}" type="presOf" srcId="{F23D1C0E-ECA1-4DF1-81B7-8F42D5C2B0C8}" destId="{93E0265A-AB75-4790-AF21-0E676F90069F}" srcOrd="0" destOrd="0" presId="urn:microsoft.com/office/officeart/2005/8/layout/hList7"/>
    <dgm:cxn modelId="{D3C4FC22-451D-4EA7-95B5-F062AA5C16D4}" type="presOf" srcId="{A52968C7-C1D1-48D6-AFC9-E55FC83BFC0D}" destId="{0BDB3428-B245-42C4-8873-C03ED8A7D080}" srcOrd="0" destOrd="0" presId="urn:microsoft.com/office/officeart/2005/8/layout/hList7"/>
    <dgm:cxn modelId="{70C44E36-0898-4E05-960D-54BD1B23215F}" type="presOf" srcId="{B560C908-7C7E-4F17-A9DC-7B075E4DE596}" destId="{4838E4D9-4940-4297-BDD3-A6580A0DD9AE}" srcOrd="1" destOrd="0" presId="urn:microsoft.com/office/officeart/2005/8/layout/hList7"/>
    <dgm:cxn modelId="{5A700044-7823-410E-A631-D2573576B17C}" type="presOf" srcId="{9179614D-B573-4790-BF5E-131CE2D00610}" destId="{A7BA889A-DCDD-4907-8590-5DC48A7B5DCF}" srcOrd="1" destOrd="0" presId="urn:microsoft.com/office/officeart/2005/8/layout/hList7"/>
    <dgm:cxn modelId="{33D6BC45-C90B-4AD4-9EDD-9CA0415DE1EC}" type="presOf" srcId="{724AF1CA-193D-4DFC-A124-01CC5FDBD785}" destId="{4838E4D9-4940-4297-BDD3-A6580A0DD9AE}" srcOrd="1" destOrd="1" presId="urn:microsoft.com/office/officeart/2005/8/layout/hList7"/>
    <dgm:cxn modelId="{C98F3B47-89A2-4447-9A35-12AD3E719976}" type="presOf" srcId="{A5049262-75B0-4F4F-8D70-37FD13673262}" destId="{4838E4D9-4940-4297-BDD3-A6580A0DD9AE}" srcOrd="1" destOrd="2" presId="urn:microsoft.com/office/officeart/2005/8/layout/hList7"/>
    <dgm:cxn modelId="{905ECB67-7655-4C4D-B5FE-6C9FE7075072}" srcId="{0DA012E0-D657-486E-B2A3-A252B13AFF36}" destId="{B560C908-7C7E-4F17-A9DC-7B075E4DE596}" srcOrd="0" destOrd="0" parTransId="{E89CEB3A-6764-4BCC-BFCC-01923ADB3869}" sibTransId="{94F2F511-65F7-4ABD-A8B6-32DBEF0B041A}"/>
    <dgm:cxn modelId="{29E54C70-50E7-4888-B36D-CBEA3242B78F}" type="presOf" srcId="{D6E7BF0A-9508-4333-A4D6-CBB9E1CBBC08}" destId="{3FCF47F4-22C6-4C66-9D48-8AE67AAF37EE}" srcOrd="0" destOrd="0" presId="urn:microsoft.com/office/officeart/2005/8/layout/hList7"/>
    <dgm:cxn modelId="{0A134852-AA74-4C90-8BEB-068D718F4E37}" srcId="{B560C908-7C7E-4F17-A9DC-7B075E4DE596}" destId="{724AF1CA-193D-4DFC-A124-01CC5FDBD785}" srcOrd="0" destOrd="0" parTransId="{E93BC26A-FB09-4933-979F-676BD38AE901}" sibTransId="{84263060-E84B-437D-9107-0A4B681B1DB6}"/>
    <dgm:cxn modelId="{42DB9B53-F406-4BE5-8AC6-4DEF09CB2783}" srcId="{0DA012E0-D657-486E-B2A3-A252B13AFF36}" destId="{E79D13E2-B3FF-4C81-8166-B0AC26DC2A3B}" srcOrd="3" destOrd="0" parTransId="{3FA9C3A0-B2AB-468F-83AD-8D9AAE353DAE}" sibTransId="{9ABAAAA6-E5B2-4DFD-90D2-52AF5AE2B7D2}"/>
    <dgm:cxn modelId="{44B9C27C-CA1F-47EE-890C-613D9124A2BD}" type="presOf" srcId="{F23D1C0E-ECA1-4DF1-81B7-8F42D5C2B0C8}" destId="{3C5A001F-DA73-4D1F-A1CF-8F4EDA3FD63F}" srcOrd="1" destOrd="0" presId="urn:microsoft.com/office/officeart/2005/8/layout/hList7"/>
    <dgm:cxn modelId="{C77699AB-5CEE-4F70-A9DA-9A087A900A56}" type="presOf" srcId="{A5049262-75B0-4F4F-8D70-37FD13673262}" destId="{B842F462-8B01-4E4E-AA13-655FBFCE76A0}" srcOrd="0" destOrd="2" presId="urn:microsoft.com/office/officeart/2005/8/layout/hList7"/>
    <dgm:cxn modelId="{8116AFAD-06BA-488F-9CB9-3A13E40A7DB9}" type="presOf" srcId="{E79D13E2-B3FF-4C81-8166-B0AC26DC2A3B}" destId="{BAC0F215-11F1-4A96-96AF-186DE8BE58D3}" srcOrd="1" destOrd="0" presId="urn:microsoft.com/office/officeart/2005/8/layout/hList7"/>
    <dgm:cxn modelId="{978E50B7-CEB3-4ED0-A8F1-5498E863ECE1}" type="presOf" srcId="{0DA012E0-D657-486E-B2A3-A252B13AFF36}" destId="{2F9F36CB-F0B4-457A-9BE3-7E0CF902FB19}" srcOrd="0" destOrd="0" presId="urn:microsoft.com/office/officeart/2005/8/layout/hList7"/>
    <dgm:cxn modelId="{ACF458CD-1C77-450C-B6D6-11A183280374}" type="presOf" srcId="{9179614D-B573-4790-BF5E-131CE2D00610}" destId="{DD7674A8-D42C-40FD-81F1-C66BACD2ACFF}" srcOrd="0" destOrd="0" presId="urn:microsoft.com/office/officeart/2005/8/layout/hList7"/>
    <dgm:cxn modelId="{119ED9DA-93B0-455E-8BE5-A841C478E4FD}" type="presOf" srcId="{94F2F511-65F7-4ABD-A8B6-32DBEF0B041A}" destId="{A39B708E-2620-4418-A90A-F6561A4DF3AD}" srcOrd="0" destOrd="0" presId="urn:microsoft.com/office/officeart/2005/8/layout/hList7"/>
    <dgm:cxn modelId="{263B73E3-A4DE-463F-8D2E-8EF092E00D18}" srcId="{0DA012E0-D657-486E-B2A3-A252B13AFF36}" destId="{9179614D-B573-4790-BF5E-131CE2D00610}" srcOrd="1" destOrd="0" parTransId="{A209B7A8-3995-43D1-9CEF-13223EE16409}" sibTransId="{A52968C7-C1D1-48D6-AFC9-E55FC83BFC0D}"/>
    <dgm:cxn modelId="{B159D1E6-F409-463F-A4DB-ECDC41DFE276}" type="presOf" srcId="{E79D13E2-B3FF-4C81-8166-B0AC26DC2A3B}" destId="{B133A0D0-01FE-4CFE-9C96-72BF9EF528DA}" srcOrd="0" destOrd="0" presId="urn:microsoft.com/office/officeart/2005/8/layout/hList7"/>
    <dgm:cxn modelId="{E86260F7-42E5-41B3-8D98-287310821552}" type="presOf" srcId="{B560C908-7C7E-4F17-A9DC-7B075E4DE596}" destId="{B842F462-8B01-4E4E-AA13-655FBFCE76A0}" srcOrd="0" destOrd="0" presId="urn:microsoft.com/office/officeart/2005/8/layout/hList7"/>
    <dgm:cxn modelId="{95273EF8-6B90-46CA-AC0F-0337A16CCD9C}" type="presOf" srcId="{724AF1CA-193D-4DFC-A124-01CC5FDBD785}" destId="{B842F462-8B01-4E4E-AA13-655FBFCE76A0}" srcOrd="0" destOrd="1" presId="urn:microsoft.com/office/officeart/2005/8/layout/hList7"/>
    <dgm:cxn modelId="{467D1FFA-156E-425E-8371-6FAD47A4D3D0}" srcId="{0DA012E0-D657-486E-B2A3-A252B13AFF36}" destId="{F23D1C0E-ECA1-4DF1-81B7-8F42D5C2B0C8}" srcOrd="2" destOrd="0" parTransId="{3FD24817-0266-4DFA-BC55-4CB1C53B3E35}" sibTransId="{D6E7BF0A-9508-4333-A4D6-CBB9E1CBBC08}"/>
    <dgm:cxn modelId="{2A951A8E-E4AD-45C4-B9ED-18E828C0C563}" type="presParOf" srcId="{2F9F36CB-F0B4-457A-9BE3-7E0CF902FB19}" destId="{5FDDEDC2-BD5F-4AF9-9A1F-65C87766352A}" srcOrd="0" destOrd="0" presId="urn:microsoft.com/office/officeart/2005/8/layout/hList7"/>
    <dgm:cxn modelId="{B5921A51-BC67-4E23-9330-B03DDCAEE256}" type="presParOf" srcId="{2F9F36CB-F0B4-457A-9BE3-7E0CF902FB19}" destId="{A9B1BCA0-A710-4544-A610-A21FC3AF58EE}" srcOrd="1" destOrd="0" presId="urn:microsoft.com/office/officeart/2005/8/layout/hList7"/>
    <dgm:cxn modelId="{7E251A86-6645-473C-91A0-53E8EEB5CD79}" type="presParOf" srcId="{A9B1BCA0-A710-4544-A610-A21FC3AF58EE}" destId="{0AFCA5DE-56A3-40F5-B9C9-ABAD25994423}" srcOrd="0" destOrd="0" presId="urn:microsoft.com/office/officeart/2005/8/layout/hList7"/>
    <dgm:cxn modelId="{F87407AA-2663-4044-945E-D2F03330367F}" type="presParOf" srcId="{0AFCA5DE-56A3-40F5-B9C9-ABAD25994423}" destId="{B842F462-8B01-4E4E-AA13-655FBFCE76A0}" srcOrd="0" destOrd="0" presId="urn:microsoft.com/office/officeart/2005/8/layout/hList7"/>
    <dgm:cxn modelId="{BF0C2BB1-0AB6-4DCE-B58C-333AF27542D2}" type="presParOf" srcId="{0AFCA5DE-56A3-40F5-B9C9-ABAD25994423}" destId="{4838E4D9-4940-4297-BDD3-A6580A0DD9AE}" srcOrd="1" destOrd="0" presId="urn:microsoft.com/office/officeart/2005/8/layout/hList7"/>
    <dgm:cxn modelId="{A3B4A16B-ED46-4D14-AC15-7EA3F9FBBBA3}" type="presParOf" srcId="{0AFCA5DE-56A3-40F5-B9C9-ABAD25994423}" destId="{5B3737A8-9F0F-42BD-A60F-9C3792A7E464}" srcOrd="2" destOrd="0" presId="urn:microsoft.com/office/officeart/2005/8/layout/hList7"/>
    <dgm:cxn modelId="{87740390-5BF0-44F7-84D3-A0071721C663}" type="presParOf" srcId="{0AFCA5DE-56A3-40F5-B9C9-ABAD25994423}" destId="{3025F316-11A9-440A-99B7-4C38EF39970D}" srcOrd="3" destOrd="0" presId="urn:microsoft.com/office/officeart/2005/8/layout/hList7"/>
    <dgm:cxn modelId="{CFA76A6C-3CC0-476F-9846-3C5A679DB652}" type="presParOf" srcId="{A9B1BCA0-A710-4544-A610-A21FC3AF58EE}" destId="{A39B708E-2620-4418-A90A-F6561A4DF3AD}" srcOrd="1" destOrd="0" presId="urn:microsoft.com/office/officeart/2005/8/layout/hList7"/>
    <dgm:cxn modelId="{7E12CC30-75F6-41AD-AA97-D09FFA5EEBA0}" type="presParOf" srcId="{A9B1BCA0-A710-4544-A610-A21FC3AF58EE}" destId="{12D54671-49EF-4870-A191-C3A91E5FA636}" srcOrd="2" destOrd="0" presId="urn:microsoft.com/office/officeart/2005/8/layout/hList7"/>
    <dgm:cxn modelId="{B8F75BB6-3940-430F-9DDD-434F2E0E180C}" type="presParOf" srcId="{12D54671-49EF-4870-A191-C3A91E5FA636}" destId="{DD7674A8-D42C-40FD-81F1-C66BACD2ACFF}" srcOrd="0" destOrd="0" presId="urn:microsoft.com/office/officeart/2005/8/layout/hList7"/>
    <dgm:cxn modelId="{E4FBCF6F-3E90-4A40-A6E7-CE76AD9573A9}" type="presParOf" srcId="{12D54671-49EF-4870-A191-C3A91E5FA636}" destId="{A7BA889A-DCDD-4907-8590-5DC48A7B5DCF}" srcOrd="1" destOrd="0" presId="urn:microsoft.com/office/officeart/2005/8/layout/hList7"/>
    <dgm:cxn modelId="{68A707CE-604B-4463-8944-FCF7DCB37E61}" type="presParOf" srcId="{12D54671-49EF-4870-A191-C3A91E5FA636}" destId="{16B466A1-A836-42B7-81CE-4C2A71F35FD0}" srcOrd="2" destOrd="0" presId="urn:microsoft.com/office/officeart/2005/8/layout/hList7"/>
    <dgm:cxn modelId="{BC3801E7-D75E-45D5-BF25-E21F7634FA6E}" type="presParOf" srcId="{12D54671-49EF-4870-A191-C3A91E5FA636}" destId="{65DF6CF4-7A3C-4F60-9A5B-0DC9A8EA7547}" srcOrd="3" destOrd="0" presId="urn:microsoft.com/office/officeart/2005/8/layout/hList7"/>
    <dgm:cxn modelId="{4312D2FF-4568-454A-8528-5B7B9C0A613B}" type="presParOf" srcId="{A9B1BCA0-A710-4544-A610-A21FC3AF58EE}" destId="{0BDB3428-B245-42C4-8873-C03ED8A7D080}" srcOrd="3" destOrd="0" presId="urn:microsoft.com/office/officeart/2005/8/layout/hList7"/>
    <dgm:cxn modelId="{EF681243-BDA1-4B1F-9C1C-BAA4DC3EB2A0}" type="presParOf" srcId="{A9B1BCA0-A710-4544-A610-A21FC3AF58EE}" destId="{41BB1F45-BA08-4B65-BE80-0EE8AE78A12A}" srcOrd="4" destOrd="0" presId="urn:microsoft.com/office/officeart/2005/8/layout/hList7"/>
    <dgm:cxn modelId="{A72C5E3B-D588-47DC-AF6E-5F776CB703B0}" type="presParOf" srcId="{41BB1F45-BA08-4B65-BE80-0EE8AE78A12A}" destId="{93E0265A-AB75-4790-AF21-0E676F90069F}" srcOrd="0" destOrd="0" presId="urn:microsoft.com/office/officeart/2005/8/layout/hList7"/>
    <dgm:cxn modelId="{71AD9728-2C66-4C46-9F76-F36550251406}" type="presParOf" srcId="{41BB1F45-BA08-4B65-BE80-0EE8AE78A12A}" destId="{3C5A001F-DA73-4D1F-A1CF-8F4EDA3FD63F}" srcOrd="1" destOrd="0" presId="urn:microsoft.com/office/officeart/2005/8/layout/hList7"/>
    <dgm:cxn modelId="{8AD2FD42-54E8-45BD-B695-B6C5559472A7}" type="presParOf" srcId="{41BB1F45-BA08-4B65-BE80-0EE8AE78A12A}" destId="{80437192-E8ED-442B-9305-03F7D410F896}" srcOrd="2" destOrd="0" presId="urn:microsoft.com/office/officeart/2005/8/layout/hList7"/>
    <dgm:cxn modelId="{AEB28DD0-20A7-4DB6-9C24-3795F781D052}" type="presParOf" srcId="{41BB1F45-BA08-4B65-BE80-0EE8AE78A12A}" destId="{A841AB46-9FAF-41C9-B2A0-F4A5071C6BD6}" srcOrd="3" destOrd="0" presId="urn:microsoft.com/office/officeart/2005/8/layout/hList7"/>
    <dgm:cxn modelId="{6122C8F8-A38F-498C-A14B-4D7702E29DA9}" type="presParOf" srcId="{A9B1BCA0-A710-4544-A610-A21FC3AF58EE}" destId="{3FCF47F4-22C6-4C66-9D48-8AE67AAF37EE}" srcOrd="5" destOrd="0" presId="urn:microsoft.com/office/officeart/2005/8/layout/hList7"/>
    <dgm:cxn modelId="{B39C9A9A-8868-4321-97D4-BF34E2156225}" type="presParOf" srcId="{A9B1BCA0-A710-4544-A610-A21FC3AF58EE}" destId="{C8D9E406-6E5A-48B3-9E2B-764A5FE82110}" srcOrd="6" destOrd="0" presId="urn:microsoft.com/office/officeart/2005/8/layout/hList7"/>
    <dgm:cxn modelId="{EAE88344-99E0-4C9D-8E6C-2FA9C362A87C}" type="presParOf" srcId="{C8D9E406-6E5A-48B3-9E2B-764A5FE82110}" destId="{B133A0D0-01FE-4CFE-9C96-72BF9EF528DA}" srcOrd="0" destOrd="0" presId="urn:microsoft.com/office/officeart/2005/8/layout/hList7"/>
    <dgm:cxn modelId="{2ADD4BF8-08B6-4F56-A3F6-6E36B7A96CA3}" type="presParOf" srcId="{C8D9E406-6E5A-48B3-9E2B-764A5FE82110}" destId="{BAC0F215-11F1-4A96-96AF-186DE8BE58D3}" srcOrd="1" destOrd="0" presId="urn:microsoft.com/office/officeart/2005/8/layout/hList7"/>
    <dgm:cxn modelId="{3DEFCA05-3483-40AE-8A80-5500604D32D5}" type="presParOf" srcId="{C8D9E406-6E5A-48B3-9E2B-764A5FE82110}" destId="{5F8A61A6-7F37-4464-9566-275E1960C67A}" srcOrd="2" destOrd="0" presId="urn:microsoft.com/office/officeart/2005/8/layout/hList7"/>
    <dgm:cxn modelId="{A87D4714-35BD-48D0-A40C-365E39FB8B0A}" type="presParOf" srcId="{C8D9E406-6E5A-48B3-9E2B-764A5FE82110}" destId="{90963BAB-156C-4CB5-9A4C-B983134618E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2F462-8B01-4E4E-AA13-655FBFCE76A0}">
      <dsp:nvSpPr>
        <dsp:cNvPr id="0" name=""/>
        <dsp:cNvSpPr/>
      </dsp:nvSpPr>
      <dsp:spPr>
        <a:xfrm>
          <a:off x="1918" y="0"/>
          <a:ext cx="2011188" cy="4064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ctr" defTabSz="1022350">
            <a:lnSpc>
              <a:spcPct val="90000"/>
            </a:lnSpc>
            <a:spcBef>
              <a:spcPct val="0"/>
            </a:spcBef>
            <a:spcAft>
              <a:spcPct val="35000"/>
            </a:spcAft>
            <a:buNone/>
          </a:pPr>
          <a:r>
            <a:rPr lang="en-US" sz="2300" b="1" kern="1200" dirty="0"/>
            <a:t>Audit &amp;</a:t>
          </a:r>
          <a:br>
            <a:rPr lang="en-US" sz="2300" b="1" kern="1200" dirty="0"/>
          </a:br>
          <a:r>
            <a:rPr lang="en-US" sz="2300" b="1" kern="1200" dirty="0"/>
            <a:t>Advisory</a:t>
          </a:r>
        </a:p>
        <a:p>
          <a:pPr marL="171450" lvl="1" indent="-171450" algn="ctr" defTabSz="800100">
            <a:lnSpc>
              <a:spcPct val="90000"/>
            </a:lnSpc>
            <a:spcBef>
              <a:spcPct val="0"/>
            </a:spcBef>
            <a:spcAft>
              <a:spcPct val="15000"/>
            </a:spcAft>
            <a:buChar char="•"/>
          </a:pPr>
          <a:r>
            <a:rPr lang="en-US" sz="1800" kern="1200" dirty="0"/>
            <a:t>External</a:t>
          </a:r>
        </a:p>
        <a:p>
          <a:pPr marL="171450" lvl="1" indent="-171450" algn="ctr" defTabSz="800100">
            <a:lnSpc>
              <a:spcPct val="90000"/>
            </a:lnSpc>
            <a:spcBef>
              <a:spcPct val="0"/>
            </a:spcBef>
            <a:spcAft>
              <a:spcPct val="15000"/>
            </a:spcAft>
            <a:buChar char="•"/>
          </a:pPr>
          <a:r>
            <a:rPr lang="en-US" sz="1800" b="0" i="0" kern="1200" dirty="0">
              <a:solidFill>
                <a:schemeClr val="bg1"/>
              </a:solidFill>
              <a:effectLst/>
              <a:latin typeface="+mn-lt"/>
            </a:rPr>
            <a:t>Internal</a:t>
          </a:r>
        </a:p>
      </dsp:txBody>
      <dsp:txXfrm>
        <a:off x="1918" y="1625600"/>
        <a:ext cx="2011188" cy="1625600"/>
      </dsp:txXfrm>
    </dsp:sp>
    <dsp:sp modelId="{3025F316-11A9-440A-99B7-4C38EF39970D}">
      <dsp:nvSpPr>
        <dsp:cNvPr id="0" name=""/>
        <dsp:cNvSpPr/>
      </dsp:nvSpPr>
      <dsp:spPr>
        <a:xfrm>
          <a:off x="330857" y="243840"/>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674A8-D42C-40FD-81F1-C66BACD2ACFF}">
      <dsp:nvSpPr>
        <dsp:cNvPr id="0" name=""/>
        <dsp:cNvSpPr/>
      </dsp:nvSpPr>
      <dsp:spPr>
        <a:xfrm>
          <a:off x="2073443" y="0"/>
          <a:ext cx="2011188" cy="4064000"/>
        </a:xfrm>
        <a:prstGeom prst="roundRect">
          <a:avLst>
            <a:gd name="adj" fmla="val 10000"/>
          </a:avLst>
        </a:prstGeom>
        <a:solidFill>
          <a:schemeClr val="accent2">
            <a:hueOff val="-7185428"/>
            <a:satOff val="-21739"/>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Compliance</a:t>
          </a:r>
        </a:p>
        <a:p>
          <a:pPr marL="0" lvl="0" indent="0" algn="ctr" defTabSz="102235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a:t>
          </a:r>
          <a:r>
            <a:rPr lang="en-US" sz="1800" kern="1200" dirty="0">
              <a:latin typeface="+mj-lt"/>
              <a:cs typeface="Calibri" panose="020F0502020204030204" pitchFamily="34" charset="0"/>
            </a:rPr>
            <a:t>Regulatory</a:t>
          </a:r>
        </a:p>
        <a:p>
          <a:pPr marL="0" lvl="0" indent="0" algn="ctr" defTabSz="102235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a:t>
          </a:r>
          <a:r>
            <a:rPr lang="en-US" sz="1800" b="0" i="0" kern="1200" dirty="0">
              <a:solidFill>
                <a:schemeClr val="bg1"/>
              </a:solidFill>
              <a:effectLst/>
              <a:latin typeface="+mn-lt"/>
            </a:rPr>
            <a:t>Fraud</a:t>
          </a:r>
          <a:endParaRPr lang="en-US" sz="1700" kern="1200" dirty="0"/>
        </a:p>
      </dsp:txBody>
      <dsp:txXfrm>
        <a:off x="2073443" y="1625600"/>
        <a:ext cx="2011188" cy="1625600"/>
      </dsp:txXfrm>
    </dsp:sp>
    <dsp:sp modelId="{65DF6CF4-7A3C-4F60-9A5B-0DC9A8EA7547}">
      <dsp:nvSpPr>
        <dsp:cNvPr id="0" name=""/>
        <dsp:cNvSpPr/>
      </dsp:nvSpPr>
      <dsp:spPr>
        <a:xfrm>
          <a:off x="2402381"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E0265A-AB75-4790-AF21-0E676F90069F}">
      <dsp:nvSpPr>
        <dsp:cNvPr id="0" name=""/>
        <dsp:cNvSpPr/>
      </dsp:nvSpPr>
      <dsp:spPr>
        <a:xfrm>
          <a:off x="4144967" y="0"/>
          <a:ext cx="2011188" cy="4064000"/>
        </a:xfrm>
        <a:prstGeom prst="roundRect">
          <a:avLst>
            <a:gd name="adj" fmla="val 10000"/>
          </a:avLst>
        </a:prstGeom>
        <a:solidFill>
          <a:schemeClr val="accent2">
            <a:hueOff val="-14370857"/>
            <a:satOff val="-43479"/>
            <a:lumOff val="-1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Accounting</a:t>
          </a:r>
        </a:p>
        <a:p>
          <a:pPr marL="0" lvl="0" indent="0" algn="ctr" defTabSz="1022350">
            <a:lnSpc>
              <a:spcPct val="90000"/>
            </a:lnSpc>
            <a:spcBef>
              <a:spcPct val="0"/>
            </a:spcBef>
            <a:spcAft>
              <a:spcPct val="35000"/>
            </a:spcAft>
            <a:buNone/>
          </a:pPr>
          <a:r>
            <a:rPr lang="en-US" sz="1800" kern="1200" dirty="0">
              <a:latin typeface="+mj-lt"/>
              <a:cs typeface="Calibri" panose="020F0502020204030204" pitchFamily="34" charset="0"/>
            </a:rPr>
            <a:t>• Taxes</a:t>
          </a:r>
        </a:p>
        <a:p>
          <a:pPr marL="0" lvl="0" indent="0" algn="ctr" defTabSz="1022350">
            <a:lnSpc>
              <a:spcPct val="90000"/>
            </a:lnSpc>
            <a:spcBef>
              <a:spcPct val="0"/>
            </a:spcBef>
            <a:spcAft>
              <a:spcPct val="35000"/>
            </a:spcAft>
            <a:buNone/>
          </a:pPr>
          <a:r>
            <a:rPr lang="en-US" sz="1800" kern="1200" dirty="0">
              <a:latin typeface="+mj-lt"/>
              <a:cs typeface="Calibri" panose="020F0502020204030204" pitchFamily="34" charset="0"/>
            </a:rPr>
            <a:t>• </a:t>
          </a:r>
          <a:r>
            <a:rPr lang="en-US" sz="1800" b="0" i="0" kern="1200" dirty="0">
              <a:solidFill>
                <a:schemeClr val="bg1"/>
              </a:solidFill>
              <a:effectLst/>
              <a:latin typeface="+mj-lt"/>
            </a:rPr>
            <a:t>Operations</a:t>
          </a:r>
        </a:p>
      </dsp:txBody>
      <dsp:txXfrm>
        <a:off x="4144967" y="1625600"/>
        <a:ext cx="2011188" cy="1625600"/>
      </dsp:txXfrm>
    </dsp:sp>
    <dsp:sp modelId="{A841AB46-9FAF-41C9-B2A0-F4A5071C6BD6}">
      <dsp:nvSpPr>
        <dsp:cNvPr id="0" name=""/>
        <dsp:cNvSpPr/>
      </dsp:nvSpPr>
      <dsp:spPr>
        <a:xfrm>
          <a:off x="4473906"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3A0D0-01FE-4CFE-9C96-72BF9EF528DA}">
      <dsp:nvSpPr>
        <dsp:cNvPr id="0" name=""/>
        <dsp:cNvSpPr/>
      </dsp:nvSpPr>
      <dsp:spPr>
        <a:xfrm>
          <a:off x="6216492" y="0"/>
          <a:ext cx="2011188" cy="4064000"/>
        </a:xfrm>
        <a:prstGeom prst="roundRect">
          <a:avLst>
            <a:gd name="adj" fmla="val 10000"/>
          </a:avLst>
        </a:prstGeom>
        <a:solidFill>
          <a:schemeClr val="accent2">
            <a:hueOff val="-21556285"/>
            <a:satOff val="-65218"/>
            <a:lumOff val="-2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Finance</a:t>
          </a:r>
        </a:p>
        <a:p>
          <a:pPr marL="0" lvl="0" indent="0" algn="ctr" defTabSz="1022350">
            <a:lnSpc>
              <a:spcPct val="90000"/>
            </a:lnSpc>
            <a:spcBef>
              <a:spcPct val="0"/>
            </a:spcBef>
            <a:spcAft>
              <a:spcPct val="35000"/>
            </a:spcAft>
            <a:buNone/>
          </a:pPr>
          <a:r>
            <a:rPr lang="en-US" sz="1800" b="0" kern="1200" dirty="0">
              <a:latin typeface="+mn-lt"/>
              <a:cs typeface="Calibri" panose="020F0502020204030204" pitchFamily="34" charset="0"/>
            </a:rPr>
            <a:t>• Analysis</a:t>
          </a:r>
        </a:p>
        <a:p>
          <a:pPr marL="0" lvl="0" indent="0" algn="ctr" defTabSz="1022350">
            <a:lnSpc>
              <a:spcPct val="90000"/>
            </a:lnSpc>
            <a:spcBef>
              <a:spcPct val="0"/>
            </a:spcBef>
            <a:spcAft>
              <a:spcPct val="35000"/>
            </a:spcAft>
            <a:buNone/>
          </a:pPr>
          <a:r>
            <a:rPr lang="en-US" sz="1800" b="0" kern="1200" dirty="0">
              <a:latin typeface="+mn-lt"/>
              <a:cs typeface="Calibri" panose="020F0502020204030204" pitchFamily="34" charset="0"/>
            </a:rPr>
            <a:t>• Systems</a:t>
          </a:r>
          <a:endParaRPr lang="en-US" sz="1400" kern="1200" dirty="0"/>
        </a:p>
      </dsp:txBody>
      <dsp:txXfrm>
        <a:off x="6216492" y="1625600"/>
        <a:ext cx="2011188" cy="1625600"/>
      </dsp:txXfrm>
    </dsp:sp>
    <dsp:sp modelId="{90963BAB-156C-4CB5-9A4C-B983134618E8}">
      <dsp:nvSpPr>
        <dsp:cNvPr id="0" name=""/>
        <dsp:cNvSpPr/>
      </dsp:nvSpPr>
      <dsp:spPr>
        <a:xfrm>
          <a:off x="6545430" y="243840"/>
          <a:ext cx="1353312" cy="13533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DDEDC2-BD5F-4AF9-9A1F-65C87766352A}">
      <dsp:nvSpPr>
        <dsp:cNvPr id="0" name=""/>
        <dsp:cNvSpPr/>
      </dsp:nvSpPr>
      <dsp:spPr>
        <a:xfrm>
          <a:off x="329183" y="3251200"/>
          <a:ext cx="7571232" cy="609600"/>
        </a:xfrm>
        <a:prstGeom prst="leftRightArrow">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04AF62-227C-45CD-BC1D-83304A5D4EFE}" type="datetimeFigureOut">
              <a:rPr lang="en-US" smtClean="0"/>
              <a:t>4/29/2021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836700-4C3A-407B-82FC-3C8A62A6E828}" type="slidenum">
              <a:rPr lang="en-US" smtClean="0"/>
              <a:t>‹#›</a:t>
            </a:fld>
            <a:endParaRPr lang="en-US" dirty="0"/>
          </a:p>
        </p:txBody>
      </p:sp>
    </p:spTree>
    <p:extLst>
      <p:ext uri="{BB962C8B-B14F-4D97-AF65-F5344CB8AC3E}">
        <p14:creationId xmlns:p14="http://schemas.microsoft.com/office/powerpoint/2010/main" val="104225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a:t>
            </a:r>
            <a:r>
              <a:rPr lang="en-US" baseline="0" dirty="0"/>
              <a:t> Thank you for taking the time to join us tonight to learn about internal auditing. Tonight’s event is sponsored by the Central Jersey and North Jersey Chapters of the Institute of Internal Auditors.</a:t>
            </a:r>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1</a:t>
            </a:fld>
            <a:endParaRPr lang="en-US" dirty="0"/>
          </a:p>
        </p:txBody>
      </p:sp>
    </p:spTree>
    <p:extLst>
      <p:ext uri="{BB962C8B-B14F-4D97-AF65-F5344CB8AC3E}">
        <p14:creationId xmlns:p14="http://schemas.microsoft.com/office/powerpoint/2010/main" val="86366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demonstrate these attributes you will be a student in high</a:t>
            </a:r>
            <a:r>
              <a:rPr lang="en-US" baseline="0" dirty="0"/>
              <a:t> demand.</a:t>
            </a:r>
          </a:p>
          <a:p>
            <a:endParaRPr lang="en-US" baseline="0" dirty="0"/>
          </a:p>
          <a:p>
            <a:r>
              <a:rPr lang="en-US" baseline="0" dirty="0"/>
              <a:t>Critical thinking helps you think outside the box and view things from a non-conventional perspective, which is necessary for innovation.</a:t>
            </a:r>
          </a:p>
          <a:p>
            <a:r>
              <a:rPr lang="en-US" baseline="0" dirty="0"/>
              <a:t>Technical expertise can be demonstrated by getting certified in your profession/field and continuously learning your industry (we will discuss more on the next slide).</a:t>
            </a:r>
          </a:p>
          <a:p>
            <a:endParaRPr lang="en-US" dirty="0"/>
          </a:p>
          <a:p>
            <a:r>
              <a:rPr lang="en-US" dirty="0"/>
              <a:t>Dynamic communicators</a:t>
            </a:r>
            <a:r>
              <a:rPr lang="en-US" baseline="0" dirty="0"/>
              <a:t> are those that understand how others best receive messages, can talk with individuals from different hierarchical levels, as well as those in different departments, and countries even.</a:t>
            </a:r>
          </a:p>
          <a:p>
            <a:r>
              <a:rPr lang="en-US" baseline="0" dirty="0"/>
              <a:t>Insightful relationships means that you can connect with people and establish trust.</a:t>
            </a:r>
          </a:p>
          <a:p>
            <a:r>
              <a:rPr lang="en-US" baseline="0" dirty="0"/>
              <a:t>Inspirational Leaders are those that advocate for change and ways to do and be better.</a:t>
            </a:r>
          </a:p>
          <a:p>
            <a:endParaRPr lang="en-US" baseline="0" dirty="0"/>
          </a:p>
          <a:p>
            <a:r>
              <a:rPr lang="en-US" baseline="0" dirty="0"/>
              <a:t>Ethical resilience is exemplified when individuals know the codes of ethics and conduct that must be adhered to and can make the right choices when faced with adversity.</a:t>
            </a:r>
          </a:p>
          <a:p>
            <a:r>
              <a:rPr lang="en-US" baseline="0" dirty="0"/>
              <a:t>Results focused means that you have your eye on the deliverable, you are honed in on what needs to be done and how to do it.</a:t>
            </a:r>
          </a:p>
          <a:p>
            <a:r>
              <a:rPr lang="en-US" baseline="0" dirty="0"/>
              <a:t>Intellectually curious means that you are willing and able to learn and you ask questions about the how and why of things.</a:t>
            </a:r>
          </a:p>
          <a:p>
            <a:r>
              <a:rPr lang="en-US" baseline="0" dirty="0"/>
              <a:t>Open-Mindedness means you are willing to consider new ideas and approaches as to work together with others and come to the best solution for your organization.</a:t>
            </a:r>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10</a:t>
            </a:fld>
            <a:endParaRPr lang="en-US" dirty="0"/>
          </a:p>
        </p:txBody>
      </p:sp>
    </p:spTree>
    <p:extLst>
      <p:ext uri="{BB962C8B-B14F-4D97-AF65-F5344CB8AC3E}">
        <p14:creationId xmlns:p14="http://schemas.microsoft.com/office/powerpoint/2010/main" val="316615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pursuing a career in internal auditing, it is important to invest in your career. </a:t>
            </a:r>
          </a:p>
          <a:p>
            <a:endParaRPr lang="en-US" dirty="0"/>
          </a:p>
          <a:p>
            <a:r>
              <a:rPr lang="en-US" dirty="0"/>
              <a:t>To demonstrate technical expertise</a:t>
            </a:r>
            <a:r>
              <a:rPr lang="en-US" baseline="0" dirty="0"/>
              <a:t> (like we touched upon on the previous slide), get certified. There are many certifications you can pursue as an internal audit professional. Here is a non-exhaustive list. The IIA recommends the Internal Audit Practitioner designation for </a:t>
            </a:r>
            <a:r>
              <a:rPr lang="en-US" sz="1200" b="0" i="0" kern="1200" dirty="0">
                <a:solidFill>
                  <a:schemeClr val="tx1"/>
                </a:solidFill>
                <a:effectLst/>
                <a:latin typeface="+mn-lt"/>
                <a:ea typeface="+mn-ea"/>
                <a:cs typeface="+mn-cs"/>
              </a:rPr>
              <a:t>students as well as new and rotational auditors on their journey into internal auditing (which is a designation</a:t>
            </a:r>
            <a:r>
              <a:rPr lang="en-US" sz="1200" b="0" i="0" kern="1200" baseline="0" dirty="0">
                <a:solidFill>
                  <a:schemeClr val="tx1"/>
                </a:solidFill>
                <a:effectLst/>
                <a:latin typeface="+mn-lt"/>
                <a:ea typeface="+mn-ea"/>
                <a:cs typeface="+mn-cs"/>
              </a:rPr>
              <a:t> that can be used for 3 years)</a:t>
            </a:r>
            <a:r>
              <a:rPr lang="en-US" sz="1200" b="0" i="0" kern="1200" dirty="0">
                <a:solidFill>
                  <a:schemeClr val="tx1"/>
                </a:solidFill>
                <a:effectLst/>
                <a:latin typeface="+mn-lt"/>
                <a:ea typeface="+mn-ea"/>
                <a:cs typeface="+mn-cs"/>
              </a:rPr>
              <a:t>, but you should definitely</a:t>
            </a:r>
            <a:r>
              <a:rPr lang="en-US" sz="1200" b="0" i="0" kern="1200" baseline="0" dirty="0">
                <a:solidFill>
                  <a:schemeClr val="tx1"/>
                </a:solidFill>
                <a:effectLst/>
                <a:latin typeface="+mn-lt"/>
                <a:ea typeface="+mn-ea"/>
                <a:cs typeface="+mn-cs"/>
              </a:rPr>
              <a:t> invest in becoming certified in one of these other licenses for the long-term. The ones with an asterisk are the certifications issued by the IIA.</a:t>
            </a:r>
          </a:p>
          <a:p>
            <a:endParaRPr lang="en-US" baseline="0" dirty="0"/>
          </a:p>
          <a:p>
            <a:r>
              <a:rPr lang="en-US" baseline="0" dirty="0"/>
              <a:t>Learn about your industry so that you can keep up-to-date about best practices, emerging risks and technologies, and show your commitment and dedication to knowing your environment. Spend time every day reading about your industry! This will help you excel in your field. </a:t>
            </a:r>
          </a:p>
          <a:p>
            <a:endParaRPr lang="en-US" baseline="0" dirty="0"/>
          </a:p>
          <a:p>
            <a:r>
              <a:rPr lang="en-US" baseline="0" dirty="0"/>
              <a:t>As I am sure you often hear, network, network, network. It is a big part of your life as a student and even when you become a professional. Join the IIA, industry groups, alumni associations, and take leadership positions. This is a great way to develop key career skills.</a:t>
            </a:r>
          </a:p>
          <a:p>
            <a:endParaRPr lang="en-US" baseline="0" dirty="0"/>
          </a:p>
          <a:p>
            <a:r>
              <a:rPr lang="en-US" baseline="0" dirty="0"/>
              <a:t>So speaking of networking, we will now move into our break-out room sessions!</a:t>
            </a:r>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11</a:t>
            </a:fld>
            <a:endParaRPr lang="en-US" dirty="0"/>
          </a:p>
        </p:txBody>
      </p:sp>
    </p:spTree>
    <p:extLst>
      <p:ext uri="{BB962C8B-B14F-4D97-AF65-F5344CB8AC3E}">
        <p14:creationId xmlns:p14="http://schemas.microsoft.com/office/powerpoint/2010/main" val="36544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060195" y="8978456"/>
            <a:ext cx="3105997" cy="472889"/>
          </a:xfrm>
          <a:prstGeom prst="rect">
            <a:avLst/>
          </a:prstGeom>
          <a:noFill/>
          <a:ln>
            <a:miter lim="800000"/>
            <a:headEnd/>
            <a:tailEnd/>
          </a:ln>
        </p:spPr>
        <p:txBody>
          <a:bodyPr lIns="94922" tIns="47463" rIns="94922" bIns="47463"/>
          <a:lstStyle/>
          <a:p>
            <a:fld id="{2F7DF8BE-429D-4A97-8D1D-620022EAD95A}" type="slidenum">
              <a:rPr lang="en-US"/>
              <a:pPr/>
              <a:t>12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lvl="1"/>
            <a:endParaRPr lang="en-US" dirty="0">
              <a:latin typeface="Times" pitchFamily="18" charset="0"/>
            </a:endParaRPr>
          </a:p>
        </p:txBody>
      </p:sp>
    </p:spTree>
    <p:extLst>
      <p:ext uri="{BB962C8B-B14F-4D97-AF65-F5344CB8AC3E}">
        <p14:creationId xmlns:p14="http://schemas.microsoft.com/office/powerpoint/2010/main" val="205235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242654" y="9280233"/>
            <a:ext cx="3245575" cy="488783"/>
          </a:xfrm>
          <a:prstGeom prst="rect">
            <a:avLst/>
          </a:prstGeom>
          <a:noFill/>
          <a:ln>
            <a:miter lim="800000"/>
            <a:headEnd/>
            <a:tailEnd/>
          </a:ln>
        </p:spPr>
        <p:txBody>
          <a:bodyPr lIns="98564" tIns="49284" rIns="98564" bIns="49284"/>
          <a:lstStyle/>
          <a:p>
            <a:fld id="{2F7DF8BE-429D-4A97-8D1D-620022EAD95A}" type="slidenum">
              <a:rPr lang="en-US"/>
              <a:pPr/>
              <a:t>13</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latin typeface="Times" pitchFamily="18" charset="0"/>
              </a:rPr>
              <a:t>Benefits to student: mentorship opportunities, student resources, etc.</a:t>
            </a:r>
          </a:p>
        </p:txBody>
      </p:sp>
    </p:spTree>
    <p:extLst>
      <p:ext uri="{BB962C8B-B14F-4D97-AF65-F5344CB8AC3E}">
        <p14:creationId xmlns:p14="http://schemas.microsoft.com/office/powerpoint/2010/main" val="216061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14</a:t>
            </a:fld>
            <a:endParaRPr lang="en-US" dirty="0"/>
          </a:p>
        </p:txBody>
      </p:sp>
    </p:spTree>
    <p:extLst>
      <p:ext uri="{BB962C8B-B14F-4D97-AF65-F5344CB8AC3E}">
        <p14:creationId xmlns:p14="http://schemas.microsoft.com/office/powerpoint/2010/main" val="399184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tonight’s volunteers will introduce themselves to the group. Then, we will discuss some examples of career paths for students, focusing on internal auditing. We’ll share some high-level information about the profession and the Institute of Internal Auditors. Then, we will have break-out rooms where each student can get a chance to learn more from industry professionals and network. We will reconvene to share some information on scholarships, internships, and other final thoughts.</a:t>
            </a:r>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2</a:t>
            </a:fld>
            <a:endParaRPr lang="en-US" dirty="0"/>
          </a:p>
        </p:txBody>
      </p:sp>
    </p:spTree>
    <p:extLst>
      <p:ext uri="{BB962C8B-B14F-4D97-AF65-F5344CB8AC3E}">
        <p14:creationId xmlns:p14="http://schemas.microsoft.com/office/powerpoint/2010/main" val="50875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3</a:t>
            </a:fld>
            <a:endParaRPr lang="en-US" dirty="0"/>
          </a:p>
        </p:txBody>
      </p:sp>
    </p:spTree>
    <p:extLst>
      <p:ext uri="{BB962C8B-B14F-4D97-AF65-F5344CB8AC3E}">
        <p14:creationId xmlns:p14="http://schemas.microsoft.com/office/powerpoint/2010/main" val="239915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here</a:t>
            </a:r>
            <a:r>
              <a:rPr lang="en-US" baseline="0" dirty="0"/>
              <a:t> tonight is a Rutgers Business School student and business majors have a lot of career opportunities available to them. If you are pursuing accounting or still deciding which major to choose, h</a:t>
            </a:r>
            <a:r>
              <a:rPr lang="en-US" dirty="0"/>
              <a:t>ere are some examples of career paths that</a:t>
            </a:r>
            <a:r>
              <a:rPr lang="en-US" baseline="0" dirty="0"/>
              <a:t> you</a:t>
            </a:r>
            <a:r>
              <a:rPr lang="en-US" dirty="0"/>
              <a:t> can take. This is by no means an exhaustive list, but</a:t>
            </a:r>
            <a:r>
              <a:rPr lang="en-US" baseline="0" dirty="0"/>
              <a:t> the purpose is to show how many options you do have once you come out of school and especially down the road.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Tonight</a:t>
            </a:r>
            <a:r>
              <a:rPr lang="en-US" baseline="0" dirty="0"/>
              <a:t> we will focus on the opportunities available to you in the audit and advisory capacity, specifically within the internal audit realm. For instance, you can be a financial auditor, operational auditor, IT auditor. You can work as an internal auditor within a specific organization or you can work for a firm providing internal audit services. We discuss the differences between internal and external audit on the next slide and then do a deeper-dive into internal audit later on.</a:t>
            </a:r>
          </a:p>
          <a:p>
            <a:endParaRPr lang="en-US" baseline="0" dirty="0"/>
          </a:p>
          <a:p>
            <a:r>
              <a:rPr lang="en-US" baseline="0" dirty="0"/>
              <a:t>These are the major career paths identified by Robert Half, an international management consulting company. </a:t>
            </a:r>
          </a:p>
          <a:p>
            <a:r>
              <a:rPr lang="en-US" baseline="0" dirty="0"/>
              <a:t>You can serve in these capacities in ANY industry. So, if you want to work in </a:t>
            </a:r>
          </a:p>
          <a:p>
            <a:pPr lvl="1"/>
            <a:r>
              <a:rPr lang="en-US" sz="2800" dirty="0"/>
              <a:t>Food &amp; Fashion</a:t>
            </a:r>
          </a:p>
          <a:p>
            <a:pPr lvl="1"/>
            <a:r>
              <a:rPr lang="en-US" sz="2800" dirty="0"/>
              <a:t>Entertainment</a:t>
            </a:r>
          </a:p>
          <a:p>
            <a:pPr lvl="1"/>
            <a:r>
              <a:rPr lang="en-US" sz="2800" dirty="0"/>
              <a:t>Sports</a:t>
            </a:r>
          </a:p>
          <a:p>
            <a:pPr lvl="1"/>
            <a:r>
              <a:rPr lang="en-US" sz="2800" dirty="0"/>
              <a:t>Travel</a:t>
            </a:r>
          </a:p>
          <a:p>
            <a:pPr lvl="1"/>
            <a:r>
              <a:rPr lang="en-US" sz="2800" dirty="0"/>
              <a:t>Environment</a:t>
            </a:r>
          </a:p>
          <a:p>
            <a:pPr lvl="1"/>
            <a:r>
              <a:rPr lang="en-US" sz="2800" dirty="0"/>
              <a:t>Education &amp; Non-Profit</a:t>
            </a:r>
          </a:p>
          <a:p>
            <a:pPr lvl="1"/>
            <a:r>
              <a:rPr lang="en-US" sz="2800" dirty="0"/>
              <a:t>Government</a:t>
            </a:r>
          </a:p>
          <a:p>
            <a:pPr lvl="1"/>
            <a:r>
              <a:rPr lang="en-US" sz="2800" dirty="0"/>
              <a:t>Criminal Investigation</a:t>
            </a:r>
          </a:p>
          <a:p>
            <a:pPr lvl="1"/>
            <a:r>
              <a:rPr lang="en-US" sz="2800" dirty="0"/>
              <a:t>Technology</a:t>
            </a:r>
          </a:p>
          <a:p>
            <a:pPr lvl="1"/>
            <a:r>
              <a:rPr lang="en-US" sz="2800" dirty="0"/>
              <a:t>Pharmaceuticals &amp; Healthcare</a:t>
            </a:r>
          </a:p>
          <a:p>
            <a:r>
              <a:rPr lang="en-US" baseline="0" dirty="0"/>
              <a:t>You name it, you can!</a:t>
            </a:r>
          </a:p>
          <a:p>
            <a:endParaRPr lang="en-US" baseline="0" dirty="0"/>
          </a:p>
          <a:p>
            <a:r>
              <a:rPr lang="en-US" dirty="0"/>
              <a:t>---------</a:t>
            </a:r>
          </a:p>
          <a:p>
            <a:r>
              <a:rPr lang="en-US" dirty="0"/>
              <a:t>Maybe you find Compliance more exciting</a:t>
            </a:r>
            <a:r>
              <a:rPr lang="en-US" baseline="0" dirty="0"/>
              <a:t> and want to</a:t>
            </a:r>
            <a:r>
              <a:rPr lang="en-US" dirty="0"/>
              <a:t>:</a:t>
            </a:r>
          </a:p>
          <a:p>
            <a:r>
              <a:rPr lang="en-US" baseline="0" dirty="0"/>
              <a:t>-Assess risks (credit analyst, market risk analyst, operational risk analyst)</a:t>
            </a:r>
          </a:p>
          <a:p>
            <a:r>
              <a:rPr lang="en-US" baseline="0" dirty="0"/>
              <a:t>-Make sure your company is in compliance with regulatory reporting requirements (SEC, industry-specific)</a:t>
            </a:r>
          </a:p>
          <a:p>
            <a:r>
              <a:rPr lang="en-US" baseline="0" dirty="0"/>
              <a:t>-Fraud Investigator or Forensic accountant</a:t>
            </a:r>
          </a:p>
          <a:p>
            <a:endParaRPr lang="en-US" baseline="0" dirty="0"/>
          </a:p>
          <a:p>
            <a:r>
              <a:rPr lang="en-US" dirty="0"/>
              <a:t>Perhaps traditional Accounting</a:t>
            </a:r>
            <a:r>
              <a:rPr lang="en-US" baseline="0" dirty="0"/>
              <a:t> better suits your interests. You could be 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-Accountant</a:t>
            </a:r>
            <a:r>
              <a:rPr lang="en-US" baseline="0" dirty="0"/>
              <a:t> (General, Cost, Property, Hedge Fund, Mutual Fund,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-Tax accountant, tax services for clients (public accounting firms provide)</a:t>
            </a:r>
          </a:p>
          <a:p>
            <a:r>
              <a:rPr lang="en-US" dirty="0"/>
              <a:t>-Operations</a:t>
            </a:r>
            <a:r>
              <a:rPr lang="en-US" baseline="0" dirty="0"/>
              <a:t> support: </a:t>
            </a:r>
            <a:r>
              <a:rPr lang="en-US" dirty="0"/>
              <a:t>Credit &amp; collections,</a:t>
            </a:r>
            <a:r>
              <a:rPr lang="en-US" baseline="0" dirty="0"/>
              <a:t> payroll, inventory</a:t>
            </a:r>
            <a:endParaRPr lang="en-US" dirty="0"/>
          </a:p>
          <a:p>
            <a:r>
              <a:rPr lang="en-US" dirty="0"/>
              <a:t>-</a:t>
            </a:r>
            <a:r>
              <a:rPr lang="en-US" baseline="0" dirty="0"/>
              <a:t>Bookkeeping</a:t>
            </a:r>
            <a:endParaRPr lang="en-US" dirty="0"/>
          </a:p>
          <a:p>
            <a:endParaRPr lang="en-US" dirty="0"/>
          </a:p>
          <a:p>
            <a:r>
              <a:rPr lang="en-US" dirty="0"/>
              <a:t>You could even hold a more Finance-related role and be an:</a:t>
            </a:r>
          </a:p>
          <a:p>
            <a:r>
              <a:rPr lang="en-US" dirty="0"/>
              <a:t>-Analysts (Financial, Budget, Treasury, Business</a:t>
            </a:r>
            <a:r>
              <a:rPr lang="en-US" baseline="0" dirty="0"/>
              <a:t>)</a:t>
            </a:r>
          </a:p>
          <a:p>
            <a:r>
              <a:rPr lang="en-US" baseline="0" dirty="0"/>
              <a:t>-Data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-Financial planning &amp; analysis</a:t>
            </a:r>
            <a:endParaRPr lang="en-US" dirty="0"/>
          </a:p>
          <a:p>
            <a:r>
              <a:rPr lang="en-US" baseline="0" dirty="0"/>
              <a:t>-Financial systems</a:t>
            </a:r>
          </a:p>
          <a:p>
            <a:endParaRPr lang="en-US" baseline="0" dirty="0"/>
          </a:p>
        </p:txBody>
      </p:sp>
      <p:sp>
        <p:nvSpPr>
          <p:cNvPr id="4" name="Slide Number Placeholder 3"/>
          <p:cNvSpPr>
            <a:spLocks noGrp="1"/>
          </p:cNvSpPr>
          <p:nvPr>
            <p:ph type="sldNum" sz="quarter" idx="10"/>
          </p:nvPr>
        </p:nvSpPr>
        <p:spPr/>
        <p:txBody>
          <a:bodyPr/>
          <a:lstStyle/>
          <a:p>
            <a:fld id="{71836700-4C3A-407B-82FC-3C8A62A6E828}" type="slidenum">
              <a:rPr lang="en-US" smtClean="0"/>
              <a:t>4</a:t>
            </a:fld>
            <a:endParaRPr lang="en-US" dirty="0"/>
          </a:p>
        </p:txBody>
      </p:sp>
    </p:spTree>
    <p:extLst>
      <p:ext uri="{BB962C8B-B14F-4D97-AF65-F5344CB8AC3E}">
        <p14:creationId xmlns:p14="http://schemas.microsoft.com/office/powerpoint/2010/main" val="108224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r>
              <a:rPr lang="en-US" dirty="0"/>
              <a:t>As students, you hear a lot about external audit, which is mainly what your public accounting firms</a:t>
            </a:r>
            <a:r>
              <a:rPr lang="en-US" baseline="0" dirty="0"/>
              <a:t> are and now you’re going to learn about</a:t>
            </a:r>
            <a:r>
              <a:rPr lang="en-US" dirty="0"/>
              <a:t> internal audit. Both</a:t>
            </a:r>
            <a:r>
              <a:rPr lang="en-US" baseline="0" dirty="0"/>
              <a:t> </a:t>
            </a:r>
            <a:r>
              <a:rPr lang="en-US" dirty="0"/>
              <a:t>are similar in the sense that they provide objective services; however, there are some key differences. In general, external audit primarily serves to issue an opinion on the overall accuracy of an organization’s financial statements (historical view). Internal audit primarily evaluates whether controls in place are efficient and effective in achieving organizational goals (historical and forward-looking view). External auditors typically have a strong accounting background, whereas internal auditors have a more diverse background (accounting is a great</a:t>
            </a:r>
            <a:r>
              <a:rPr lang="en-US" baseline="0" dirty="0"/>
              <a:t> background, but there are opportunities for students with a variety of other majors to pursue a career in internal auditing)</a:t>
            </a:r>
            <a:r>
              <a:rPr lang="en-US" dirty="0"/>
              <a:t>. External auditors follow different set of standards than internal auditors. External auditors are independent from the organization they are auditing, whereas internal auditors are employed by and are integral components of the organizations they provide services to.</a:t>
            </a:r>
            <a:r>
              <a:rPr lang="en-US" baseline="0" dirty="0"/>
              <a:t> A CPA is valuable in both external and internal audit; however the internal audit profession offers their own certification called the Certified Internal Auditor (CIA) credential.</a:t>
            </a:r>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5</a:t>
            </a:fld>
            <a:endParaRPr lang="en-US" dirty="0"/>
          </a:p>
        </p:txBody>
      </p:sp>
    </p:spTree>
    <p:extLst>
      <p:ext uri="{BB962C8B-B14F-4D97-AF65-F5344CB8AC3E}">
        <p14:creationId xmlns:p14="http://schemas.microsoft.com/office/powerpoint/2010/main" val="397668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Internal Audit? Here </a:t>
            </a:r>
            <a:r>
              <a:rPr lang="en-US" baseline="0" dirty="0"/>
              <a:t>is t</a:t>
            </a:r>
            <a:r>
              <a:rPr lang="en-US" dirty="0"/>
              <a:t>he formal definition provided by the Institute of Internal</a:t>
            </a:r>
            <a:r>
              <a:rPr lang="en-US" baseline="0" dirty="0"/>
              <a:t> Auditors. “Internal Auditing is an independent, objective assurance and consulting activity designed to add value and improve an organization’s operations. It helps an organization accomplish its objectives by bringing a systemic, disciplined approach to evaluate and improve the effectiveness of risk management, control, and governance processes.”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you hear “internal audit” that really encompasses a broader picture of assurance services and advisory/consulting services. The focus is on assessing risks, evaluating controls, and understanding and enhancing processes. Assurance is a professional service with the aim of improving the quality and transparency of information and to reduce the chance of problems occurring from incorrect information. </a:t>
            </a:r>
            <a:r>
              <a:rPr lang="en-US" dirty="0"/>
              <a:t>Assurance services involve the internal auditor’s objective assessment of evidence to provide an independent opinion or conclusions. The terms of the assurance engagement are determined by the internal auditor and are often driven by laws, policies, and standards. </a:t>
            </a:r>
            <a:r>
              <a:rPr lang="en-US" baseline="0" dirty="0"/>
              <a:t>Audit is a type of assurance service, which is a systematic review and assessment of information/documents.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Consulting services are advisory in nature, and internal auditors provide advice</a:t>
            </a:r>
            <a:r>
              <a:rPr lang="en-US" baseline="0" dirty="0"/>
              <a:t> about a </a:t>
            </a:r>
            <a:r>
              <a:rPr lang="en-US" dirty="0"/>
              <a:t>specific request made</a:t>
            </a:r>
            <a:r>
              <a:rPr lang="en-US" baseline="0" dirty="0"/>
              <a:t> by an organization’s leadership or department</a:t>
            </a:r>
            <a:r>
              <a:rPr lang="en-US" dirty="0"/>
              <a:t>. The terms of the consulting engagement are subject to agreement with the individual/department. </a:t>
            </a:r>
            <a:r>
              <a:rPr lang="en-US" baseline="0" dirty="0"/>
              <a:t>Advisory work is often done alongside management to help guide towards efficiencies.</a:t>
            </a:r>
          </a:p>
          <a:p>
            <a:endParaRPr lang="en-US" baseline="0" dirty="0"/>
          </a:p>
          <a:p>
            <a:r>
              <a:rPr lang="en-US" dirty="0"/>
              <a:t>---------</a:t>
            </a:r>
          </a:p>
          <a:p>
            <a:endParaRPr lang="en-US" dirty="0"/>
          </a:p>
          <a:p>
            <a:r>
              <a:rPr lang="en-US" sz="1200" b="0" i="0" kern="1200" dirty="0">
                <a:solidFill>
                  <a:schemeClr val="tx1"/>
                </a:solidFill>
                <a:effectLst/>
                <a:latin typeface="+mn-lt"/>
                <a:ea typeface="+mn-ea"/>
                <a:cs typeface="+mn-cs"/>
              </a:rPr>
              <a:t>Independence (conditions</a:t>
            </a:r>
            <a:r>
              <a:rPr lang="en-US" sz="1200" b="0" i="0" kern="1200" baseline="0" dirty="0">
                <a:solidFill>
                  <a:schemeClr val="tx1"/>
                </a:solidFill>
                <a:effectLst/>
                <a:latin typeface="+mn-lt"/>
                <a:ea typeface="+mn-ea"/>
                <a:cs typeface="+mn-cs"/>
              </a:rPr>
              <a:t> preventing IA to carry out duties in an unbiased manner are not present</a:t>
            </a:r>
            <a:r>
              <a:rPr lang="en-US" sz="1200" b="0" i="0" kern="1200" dirty="0">
                <a:solidFill>
                  <a:schemeClr val="tx1"/>
                </a:solidFill>
                <a:effectLst/>
                <a:latin typeface="+mn-lt"/>
                <a:ea typeface="+mn-ea"/>
                <a:cs typeface="+mn-cs"/>
              </a:rPr>
              <a:t>). Independence is the freedom from conditions that threaten the ability of the internal audit activity to carry out internal audit responsibilities in an unbiased manner.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Objectivity (internal auditor has an</a:t>
            </a:r>
            <a:r>
              <a:rPr lang="en-US" sz="1200" b="0" i="0" kern="1200" baseline="0" dirty="0">
                <a:solidFill>
                  <a:schemeClr val="tx1"/>
                </a:solidFill>
                <a:effectLst/>
                <a:latin typeface="+mn-lt"/>
                <a:ea typeface="+mn-ea"/>
                <a:cs typeface="+mn-cs"/>
              </a:rPr>
              <a:t> unbiased mental attitude that does not compromise their work product). Objectivity </a:t>
            </a:r>
            <a:r>
              <a:rPr lang="en-US" sz="1200" b="0" i="0" kern="1200" dirty="0">
                <a:solidFill>
                  <a:schemeClr val="tx1"/>
                </a:solidFill>
                <a:effectLst/>
                <a:latin typeface="+mn-lt"/>
                <a:ea typeface="+mn-ea"/>
                <a:cs typeface="+mn-cs"/>
              </a:rPr>
              <a:t>is an unbiased mental attitude that allows internal auditors to perform engagements in such a manner that they believe in their work product and that no quality compromises are made.</a:t>
            </a:r>
          </a:p>
          <a:p>
            <a:endParaRPr lang="en-US" dirty="0"/>
          </a:p>
        </p:txBody>
      </p:sp>
      <p:sp>
        <p:nvSpPr>
          <p:cNvPr id="4" name="Slide Number Placeholder 3"/>
          <p:cNvSpPr>
            <a:spLocks noGrp="1"/>
          </p:cNvSpPr>
          <p:nvPr>
            <p:ph type="sldNum" sz="quarter" idx="10"/>
          </p:nvPr>
        </p:nvSpPr>
        <p:spPr/>
        <p:txBody>
          <a:bodyPr/>
          <a:lstStyle/>
          <a:p>
            <a:fld id="{7EDAF880-8FF5-4AC0-8A11-BF4E8E766147}" type="slidenum">
              <a:rPr lang="en-US" smtClean="0"/>
              <a:t>6</a:t>
            </a:fld>
            <a:endParaRPr lang="en-US" dirty="0"/>
          </a:p>
        </p:txBody>
      </p:sp>
    </p:spTree>
    <p:extLst>
      <p:ext uri="{BB962C8B-B14F-4D97-AF65-F5344CB8AC3E}">
        <p14:creationId xmlns:p14="http://schemas.microsoft.com/office/powerpoint/2010/main" val="138838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Internal auditors help an organization achieve its objectives and enhance organizational value by looking at what is going on and seeing what works well or what needs to be improved. Internal auditors keep an eye on the pulse of the organization and perform their activities without any bias (independent and objective). We look beyond numbers and financial statements--often, we focus on governance (structure and processes in place) to ensure compliance, accountability, transparency, etc. We help safeguard against potential fraud, waste, or abuse. Internal auditors talk to a lot of people, look at a lot of information and details, and ultimately suggest ways to address problems and add value by offering recommendations to management. Internal auditors raise any red flags to keep senior management aware of critical issues so that they are found and corrected before they are discovered in an external audit. At the end of the day, we </a:t>
            </a:r>
            <a:r>
              <a:rPr lang="en-US" dirty="0"/>
              <a:t>tell it like it is.</a:t>
            </a:r>
          </a:p>
        </p:txBody>
      </p:sp>
      <p:sp>
        <p:nvSpPr>
          <p:cNvPr id="4" name="Slide Number Placeholder 3"/>
          <p:cNvSpPr>
            <a:spLocks noGrp="1"/>
          </p:cNvSpPr>
          <p:nvPr>
            <p:ph type="sldNum" sz="quarter" idx="10"/>
          </p:nvPr>
        </p:nvSpPr>
        <p:spPr/>
        <p:txBody>
          <a:bodyPr/>
          <a:lstStyle/>
          <a:p>
            <a:fld id="{7EDAF880-8FF5-4AC0-8A11-BF4E8E766147}" type="slidenum">
              <a:rPr lang="en-US" smtClean="0"/>
              <a:t>7</a:t>
            </a:fld>
            <a:endParaRPr lang="en-US"/>
          </a:p>
        </p:txBody>
      </p:sp>
    </p:spTree>
    <p:extLst>
      <p:ext uri="{BB962C8B-B14F-4D97-AF65-F5344CB8AC3E}">
        <p14:creationId xmlns:p14="http://schemas.microsoft.com/office/powerpoint/2010/main" val="27160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dirty="0">
                <a:solidFill>
                  <a:schemeClr val="tx1"/>
                </a:solidFill>
                <a:cs typeface="Calibri" pitchFamily="34" charset="0"/>
              </a:rPr>
              <a:t>Opportunities</a:t>
            </a:r>
          </a:p>
          <a:p>
            <a:pPr lvl="0" indent="-342900">
              <a:buFont typeface="Wingdings" panose="05000000000000000000" pitchFamily="2" charset="2"/>
              <a:buChar char="ü"/>
            </a:pPr>
            <a:r>
              <a:rPr lang="en-US" dirty="0">
                <a:solidFill>
                  <a:schemeClr val="tx1"/>
                </a:solidFill>
                <a:cs typeface="Calibri" pitchFamily="34" charset="0"/>
              </a:rPr>
              <a:t>Robert</a:t>
            </a:r>
            <a:r>
              <a:rPr lang="en-US" baseline="0" dirty="0">
                <a:solidFill>
                  <a:schemeClr val="tx1"/>
                </a:solidFill>
                <a:cs typeface="Calibri" pitchFamily="34" charset="0"/>
              </a:rPr>
              <a:t> Half identified internal auditing as one of the top in-demand positions for 2021</a:t>
            </a:r>
            <a:endParaRPr lang="en-US" dirty="0">
              <a:solidFill>
                <a:schemeClr val="tx1"/>
              </a:solidFill>
              <a:cs typeface="Calibri" pitchFamily="34" charset="0"/>
            </a:endParaRPr>
          </a:p>
          <a:p>
            <a:pPr lvl="0" indent="-342900">
              <a:buFont typeface="Wingdings" panose="05000000000000000000" pitchFamily="2" charset="2"/>
              <a:buChar char="ü"/>
            </a:pPr>
            <a:r>
              <a:rPr lang="en-US" dirty="0">
                <a:solidFill>
                  <a:schemeClr val="tx1"/>
                </a:solidFill>
                <a:cs typeface="Calibri" pitchFamily="34" charset="0"/>
              </a:rPr>
              <a:t>A lot of companies</a:t>
            </a:r>
            <a:r>
              <a:rPr lang="en-US" baseline="0" dirty="0">
                <a:solidFill>
                  <a:schemeClr val="tx1"/>
                </a:solidFill>
                <a:cs typeface="Calibri" pitchFamily="34" charset="0"/>
              </a:rPr>
              <a:t> have internal audit functions or often seek external providers to provide consulting services. </a:t>
            </a:r>
            <a:r>
              <a:rPr lang="en-US" dirty="0">
                <a:solidFill>
                  <a:schemeClr val="tx1"/>
                </a:solidFill>
                <a:cs typeface="Calibri" pitchFamily="34" charset="0"/>
              </a:rPr>
              <a:t>You could work as an internal auditor</a:t>
            </a:r>
            <a:r>
              <a:rPr lang="en-US" baseline="0" dirty="0">
                <a:solidFill>
                  <a:schemeClr val="tx1"/>
                </a:solidFill>
                <a:cs typeface="Calibri" pitchFamily="34" charset="0"/>
              </a:rPr>
              <a:t> with an organization or you can work for an organization that provides internal audit/consulting services to other organizations.</a:t>
            </a:r>
            <a:endParaRPr lang="en-US" dirty="0">
              <a:solidFill>
                <a:schemeClr val="tx1"/>
              </a:solidFill>
              <a:cs typeface="Calibri" pitchFamily="34" charset="0"/>
            </a:endParaRPr>
          </a:p>
          <a:p>
            <a:pPr marL="0" lvl="0" indent="-342900">
              <a:buFont typeface="Wingdings" panose="05000000000000000000" pitchFamily="2" charset="2"/>
              <a:buNone/>
            </a:pPr>
            <a:endParaRPr lang="en-US" dirty="0">
              <a:solidFill>
                <a:schemeClr val="tx1"/>
              </a:solidFill>
              <a:cs typeface="Calibri" pitchFamily="34" charset="0"/>
            </a:endParaRPr>
          </a:p>
          <a:p>
            <a:pPr marL="0" lvl="0" indent="-342900">
              <a:buFont typeface="Wingdings" panose="05000000000000000000" pitchFamily="2" charset="2"/>
              <a:buNone/>
            </a:pPr>
            <a:r>
              <a:rPr lang="en-US" dirty="0">
                <a:solidFill>
                  <a:schemeClr val="tx1"/>
                </a:solidFill>
                <a:cs typeface="Calibri" pitchFamily="34" charset="0"/>
              </a:rPr>
              <a:t>Salary</a:t>
            </a:r>
          </a:p>
          <a:p>
            <a:pPr marL="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solidFill>
                  <a:schemeClr val="tx1"/>
                </a:solidFill>
                <a:cs typeface="Calibri" pitchFamily="34" charset="0"/>
              </a:rPr>
              <a:t>Competitive salary with the opportunity for advancement.</a:t>
            </a:r>
          </a:p>
          <a:p>
            <a:pPr marL="0" lvl="0" indent="0">
              <a:buFont typeface="Wingdings" panose="05000000000000000000" pitchFamily="2" charset="2"/>
              <a:buNone/>
            </a:pPr>
            <a:endParaRPr lang="en-US" dirty="0">
              <a:solidFill>
                <a:schemeClr val="tx1"/>
              </a:solidFill>
              <a:cs typeface="Calibri" pitchFamily="34" charset="0"/>
            </a:endParaRPr>
          </a:p>
          <a:p>
            <a:pPr marL="0" lvl="0" indent="0">
              <a:buFont typeface="Wingdings" panose="05000000000000000000" pitchFamily="2" charset="2"/>
              <a:buNone/>
            </a:pPr>
            <a:r>
              <a:rPr lang="en-US" dirty="0">
                <a:solidFill>
                  <a:schemeClr val="tx1"/>
                </a:solidFill>
                <a:cs typeface="Calibri" pitchFamily="34" charset="0"/>
              </a:rPr>
              <a:t>Work</a:t>
            </a:r>
            <a:r>
              <a:rPr lang="en-US" baseline="0" dirty="0">
                <a:solidFill>
                  <a:schemeClr val="tx1"/>
                </a:solidFill>
                <a:cs typeface="Calibri" pitchFamily="34" charset="0"/>
              </a:rPr>
              <a:t> Environment</a:t>
            </a:r>
            <a:endParaRPr lang="en-US" dirty="0">
              <a:solidFill>
                <a:schemeClr val="tx1"/>
              </a:solidFill>
              <a:cs typeface="Calibri" pitchFamily="34" charset="0"/>
            </a:endParaRPr>
          </a:p>
          <a:p>
            <a:pPr lvl="0" indent="-342900">
              <a:buFont typeface="Wingdings" panose="05000000000000000000" pitchFamily="2" charset="2"/>
              <a:buChar char="ü"/>
            </a:pPr>
            <a:r>
              <a:rPr lang="en-US" dirty="0">
                <a:solidFill>
                  <a:schemeClr val="tx1"/>
                </a:solidFill>
                <a:cs typeface="Calibri" pitchFamily="34" charset="0"/>
              </a:rPr>
              <a:t>Diverse working environment—get</a:t>
            </a:r>
            <a:r>
              <a:rPr lang="en-US" baseline="0" dirty="0">
                <a:solidFill>
                  <a:schemeClr val="tx1"/>
                </a:solidFill>
                <a:cs typeface="Calibri" pitchFamily="34" charset="0"/>
              </a:rPr>
              <a:t> to see the big picture, work on different projects and with different people constantly, team environment. You gain a lot of insight into your organization by being able to see all the pieces and how they work together. Because of this, you learn a lot of skills that are easily transferrable to any future role you may pursue.</a:t>
            </a:r>
            <a:endParaRPr lang="en-US" dirty="0">
              <a:solidFill>
                <a:schemeClr val="tx1"/>
              </a:solidFill>
              <a:cs typeface="Calibri" pitchFamily="34" charset="0"/>
            </a:endParaRPr>
          </a:p>
          <a:p>
            <a:pPr lvl="0" indent="-342900">
              <a:buFont typeface="Wingdings" panose="05000000000000000000" pitchFamily="2" charset="2"/>
              <a:buChar char="ü"/>
            </a:pPr>
            <a:r>
              <a:rPr lang="en-US" dirty="0">
                <a:solidFill>
                  <a:schemeClr val="tx1"/>
                </a:solidFill>
                <a:cs typeface="Calibri" pitchFamily="34" charset="0"/>
              </a:rPr>
              <a:t>Department is integral within the organization.</a:t>
            </a:r>
          </a:p>
          <a:p>
            <a:pPr lvl="1" indent="-342900">
              <a:buFont typeface="Wingdings" panose="05000000000000000000" pitchFamily="2" charset="2"/>
              <a:buChar char="ü"/>
            </a:pPr>
            <a:endParaRPr lang="en-US" dirty="0">
              <a:solidFill>
                <a:schemeClr val="tx1"/>
              </a:solidFill>
              <a:cs typeface="Calibri" pitchFamily="34" charset="0"/>
            </a:endParaRPr>
          </a:p>
          <a:p>
            <a:pPr marL="0" lvl="0" indent="-342900">
              <a:buFont typeface="Wingdings" panose="05000000000000000000" pitchFamily="2" charset="2"/>
              <a:buNone/>
            </a:pPr>
            <a:r>
              <a:rPr lang="en-US" dirty="0">
                <a:solidFill>
                  <a:schemeClr val="tx1"/>
                </a:solidFill>
                <a:cs typeface="Calibri" pitchFamily="34" charset="0"/>
              </a:rPr>
              <a:t>Benefits</a:t>
            </a:r>
          </a:p>
          <a:p>
            <a:pPr lvl="0" indent="-342900">
              <a:buFont typeface="Wingdings" panose="05000000000000000000" pitchFamily="2" charset="2"/>
              <a:buChar char="ü"/>
            </a:pPr>
            <a:r>
              <a:rPr lang="en-US" dirty="0">
                <a:solidFill>
                  <a:schemeClr val="tx1"/>
                </a:solidFill>
                <a:cs typeface="Calibri" pitchFamily="34" charset="0"/>
              </a:rPr>
              <a:t>Outside</a:t>
            </a:r>
            <a:r>
              <a:rPr lang="en-US" baseline="0" dirty="0">
                <a:solidFill>
                  <a:schemeClr val="tx1"/>
                </a:solidFill>
                <a:cs typeface="Calibri" pitchFamily="34" charset="0"/>
              </a:rPr>
              <a:t> of compensation, you g</a:t>
            </a:r>
            <a:r>
              <a:rPr lang="en-US" dirty="0">
                <a:solidFill>
                  <a:schemeClr val="tx1"/>
                </a:solidFill>
                <a:cs typeface="Calibri" pitchFamily="34" charset="0"/>
              </a:rPr>
              <a:t>ain exposure to senior management and board.</a:t>
            </a:r>
          </a:p>
          <a:p>
            <a:pPr lvl="0" indent="-342900">
              <a:buFont typeface="Wingdings" panose="05000000000000000000" pitchFamily="2" charset="2"/>
              <a:buChar char="ü"/>
            </a:pPr>
            <a:r>
              <a:rPr lang="en-US" dirty="0">
                <a:solidFill>
                  <a:schemeClr val="tx1"/>
                </a:solidFill>
                <a:cs typeface="Calibri" pitchFamily="34" charset="0"/>
              </a:rPr>
              <a:t>Travel</a:t>
            </a:r>
            <a:r>
              <a:rPr lang="en-US" baseline="0" dirty="0">
                <a:solidFill>
                  <a:schemeClr val="tx1"/>
                </a:solidFill>
                <a:cs typeface="Calibri" pitchFamily="34" charset="0"/>
              </a:rPr>
              <a:t> (the world, the country, or even just around the organization)</a:t>
            </a:r>
            <a:endParaRPr lang="en-US" dirty="0">
              <a:solidFill>
                <a:schemeClr val="tx1"/>
              </a:solidFill>
              <a:cs typeface="Calibri" pitchFamily="34" charset="0"/>
            </a:endParaRPr>
          </a:p>
          <a:p>
            <a:pPr marL="0" lvl="0" indent="-342900">
              <a:buFont typeface="Wingdings" panose="05000000000000000000" pitchFamily="2" charset="2"/>
              <a:buNone/>
            </a:pPr>
            <a:endParaRPr lang="en-US" dirty="0">
              <a:solidFill>
                <a:schemeClr val="tx1"/>
              </a:solidFill>
              <a:cs typeface="Calibri" pitchFamily="34" charset="0"/>
            </a:endParaRPr>
          </a:p>
          <a:p>
            <a:pPr marL="0" lvl="0" indent="-342900">
              <a:buFont typeface="Wingdings" panose="05000000000000000000" pitchFamily="2" charset="2"/>
              <a:buNone/>
            </a:pPr>
            <a:r>
              <a:rPr lang="en-US" dirty="0">
                <a:solidFill>
                  <a:schemeClr val="tx1"/>
                </a:solidFill>
                <a:cs typeface="Calibri" pitchFamily="34" charset="0"/>
              </a:rPr>
              <a:t>Support</a:t>
            </a:r>
          </a:p>
          <a:p>
            <a:pPr marL="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a:solidFill>
                  <a:schemeClr val="tx1"/>
                </a:solidFill>
                <a:latin typeface="+mn-lt"/>
                <a:ea typeface="+mn-ea"/>
                <a:cs typeface="Calibri" pitchFamily="34" charset="0"/>
              </a:rPr>
              <a:t>The</a:t>
            </a:r>
            <a:r>
              <a:rPr lang="en-US" dirty="0">
                <a:solidFill>
                  <a:schemeClr val="tx1"/>
                </a:solidFill>
                <a:cs typeface="Calibri" pitchFamily="34" charset="0"/>
              </a:rPr>
              <a:t> Institute</a:t>
            </a:r>
            <a:r>
              <a:rPr lang="en-US" baseline="0" dirty="0">
                <a:solidFill>
                  <a:schemeClr val="tx1"/>
                </a:solidFill>
                <a:cs typeface="Calibri" pitchFamily="34" charset="0"/>
              </a:rPr>
              <a:t> of Internal Auditors is a powerful network that provides access to people and resources around the world.</a:t>
            </a:r>
            <a:endParaRPr lang="en-US" dirty="0">
              <a:solidFill>
                <a:schemeClr val="tx1"/>
              </a:solidFill>
              <a:cs typeface="Calibri" pitchFamily="34" charset="0"/>
            </a:endParaRPr>
          </a:p>
          <a:p>
            <a:pPr lvl="2" indent="-342900">
              <a:buFont typeface="Wingdings" panose="05000000000000000000" pitchFamily="2" charset="2"/>
              <a:buChar char="ü"/>
            </a:pPr>
            <a:endParaRPr lang="en-US" dirty="0">
              <a:solidFill>
                <a:schemeClr val="tx1"/>
              </a:solidFill>
              <a:cs typeface="Calibri" pitchFamily="34" charset="0"/>
            </a:endParaRPr>
          </a:p>
          <a:p>
            <a:pPr marL="571500" lvl="2" indent="0">
              <a:buFont typeface="Wingdings" panose="05000000000000000000" pitchFamily="2" charset="2"/>
              <a:buNone/>
            </a:pPr>
            <a:endParaRPr lang="en-US" dirty="0">
              <a:solidFill>
                <a:schemeClr val="tx1"/>
              </a:solidFill>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71836700-4C3A-407B-82FC-3C8A62A6E828}" type="slidenum">
              <a:rPr lang="en-US" smtClean="0"/>
              <a:t>8</a:t>
            </a:fld>
            <a:endParaRPr lang="en-US" dirty="0"/>
          </a:p>
        </p:txBody>
      </p:sp>
    </p:spTree>
    <p:extLst>
      <p:ext uri="{BB962C8B-B14F-4D97-AF65-F5344CB8AC3E}">
        <p14:creationId xmlns:p14="http://schemas.microsoft.com/office/powerpoint/2010/main" val="216095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Institute of Internal Auditors (The</a:t>
            </a:r>
            <a:r>
              <a:rPr lang="en-US" baseline="0" dirty="0"/>
              <a:t> IIA) is a global professional association and serves as the internal audit profession’s voice, recognized authority, chief advocate, and primary educator. </a:t>
            </a:r>
            <a:r>
              <a:rPr lang="en-US" sz="1200" b="0" i="0" kern="1200" dirty="0">
                <a:solidFill>
                  <a:schemeClr val="tx1"/>
                </a:solidFill>
                <a:effectLst/>
                <a:latin typeface="+mn-lt"/>
                <a:ea typeface="+mn-ea"/>
                <a:cs typeface="+mn-cs"/>
              </a:rPr>
              <a:t>The mission of The Institute of Internal Auditors is to provide dynamic leadership for the global profession of internal auditing. </a:t>
            </a:r>
            <a:r>
              <a:rPr lang="en-US" baseline="0" dirty="0"/>
              <a:t>There are members from almost every country and worldwide membership is at over 203,000 professionals.</a:t>
            </a:r>
          </a:p>
          <a:p>
            <a:endParaRPr lang="en-US" baseline="0" dirty="0"/>
          </a:p>
          <a:p>
            <a:r>
              <a:rPr lang="en-US" baseline="0" dirty="0"/>
              <a:t>There are local chapters within each country (and in the US, there are several within each state). Through these local chapters, you can network with professionals and attend events. Local chapters also share career and volunteer opportunities that are available. The IIA also hosts conferences for global regionals (e.g., North America) and also has an international conference.</a:t>
            </a:r>
          </a:p>
          <a:p>
            <a:endParaRPr lang="en-US" baseline="0" dirty="0"/>
          </a:p>
          <a:p>
            <a:r>
              <a:rPr lang="en-US" baseline="0" dirty="0"/>
              <a:t>Shortly, you will have an opportunity to speak with a few volunteers from the Central and North Jersey Chapters and learn more about their volunteer and professional experiences.</a:t>
            </a:r>
          </a:p>
        </p:txBody>
      </p:sp>
      <p:sp>
        <p:nvSpPr>
          <p:cNvPr id="4" name="Slide Number Placeholder 3"/>
          <p:cNvSpPr>
            <a:spLocks noGrp="1"/>
          </p:cNvSpPr>
          <p:nvPr>
            <p:ph type="sldNum" sz="quarter" idx="10"/>
          </p:nvPr>
        </p:nvSpPr>
        <p:spPr/>
        <p:txBody>
          <a:bodyPr/>
          <a:lstStyle/>
          <a:p>
            <a:fld id="{71836700-4C3A-407B-82FC-3C8A62A6E828}" type="slidenum">
              <a:rPr lang="en-US" smtClean="0"/>
              <a:t>9</a:t>
            </a:fld>
            <a:endParaRPr lang="en-US" dirty="0"/>
          </a:p>
        </p:txBody>
      </p:sp>
    </p:spTree>
    <p:extLst>
      <p:ext uri="{BB962C8B-B14F-4D97-AF65-F5344CB8AC3E}">
        <p14:creationId xmlns:p14="http://schemas.microsoft.com/office/powerpoint/2010/main" val="279536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3"/>
          <p:cNvSpPr txBox="1">
            <a:spLocks/>
          </p:cNvSpPr>
          <p:nvPr/>
        </p:nvSpPr>
        <p:spPr>
          <a:xfrm>
            <a:off x="4572000" y="1828800"/>
            <a:ext cx="4572000" cy="3200399"/>
          </a:xfrm>
          <a:prstGeom prst="rect">
            <a:avLst/>
          </a:prstGeom>
          <a:solidFill>
            <a:schemeClr val="tx1"/>
          </a:solidFill>
        </p:spPr>
        <p:txBody>
          <a:bodyPr vert="horz" lIns="91440" tIns="45720" rIns="5486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r">
              <a:lnSpc>
                <a:spcPct val="90000"/>
              </a:lnSpc>
            </a:pPr>
            <a:endParaRPr lang="de-DE" sz="3000" dirty="0">
              <a:solidFill>
                <a:schemeClr val="bg1"/>
              </a:solidFill>
            </a:endParaRPr>
          </a:p>
        </p:txBody>
      </p:sp>
      <p:sp>
        <p:nvSpPr>
          <p:cNvPr id="18" name="Picture Placeholder 17"/>
          <p:cNvSpPr>
            <a:spLocks noGrp="1"/>
          </p:cNvSpPr>
          <p:nvPr>
            <p:ph type="pic" sz="quarter" idx="10"/>
          </p:nvPr>
        </p:nvSpPr>
        <p:spPr>
          <a:xfrm>
            <a:off x="0" y="0"/>
            <a:ext cx="4572000" cy="6739468"/>
          </a:xfrm>
        </p:spPr>
        <p:txBody>
          <a:bodyPr/>
          <a:lstStyle/>
          <a:p>
            <a:r>
              <a:rPr lang="en-US" dirty="0"/>
              <a:t>Click icon to add picture</a:t>
            </a:r>
          </a:p>
        </p:txBody>
      </p:sp>
      <p:sp>
        <p:nvSpPr>
          <p:cNvPr id="2" name="Title 1"/>
          <p:cNvSpPr>
            <a:spLocks noGrp="1"/>
          </p:cNvSpPr>
          <p:nvPr>
            <p:ph type="ctrTitle"/>
          </p:nvPr>
        </p:nvSpPr>
        <p:spPr>
          <a:xfrm>
            <a:off x="4571999" y="2130425"/>
            <a:ext cx="4113213" cy="2581275"/>
          </a:xfrm>
        </p:spPr>
        <p:txBody>
          <a:bodyPr rIns="0">
            <a:normAutofit/>
          </a:bodyPr>
          <a:lstStyle>
            <a:lvl1pPr algn="r">
              <a:defRPr sz="36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016499" y="5283200"/>
            <a:ext cx="3668713" cy="1114425"/>
          </a:xfrm>
        </p:spPr>
        <p:txBody>
          <a:bodyPr rIns="0" anchor="ctr" anchorCtr="0">
            <a:normAutofit/>
          </a:bodyPr>
          <a:lstStyle>
            <a:lvl1pPr marL="0" indent="0" algn="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52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descr="New-PPT-2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63964"/>
            <a:ext cx="9144000" cy="5327904"/>
          </a:xfrm>
          <a:prstGeom prst="rect">
            <a:avLst/>
          </a:prstGeom>
        </p:spPr>
      </p:pic>
      <p:sp>
        <p:nvSpPr>
          <p:cNvPr id="2" name="Title 1"/>
          <p:cNvSpPr>
            <a:spLocks noGrp="1"/>
          </p:cNvSpPr>
          <p:nvPr>
            <p:ph type="ctrTitle"/>
          </p:nvPr>
        </p:nvSpPr>
        <p:spPr>
          <a:xfrm>
            <a:off x="2108200" y="454025"/>
            <a:ext cx="6577013" cy="2581275"/>
          </a:xfrm>
        </p:spPr>
        <p:txBody>
          <a:bodyPr rIns="0">
            <a:normAutofit/>
          </a:bodyPr>
          <a:lstStyle>
            <a:lvl1pPr algn="r">
              <a:defRPr sz="3600">
                <a:solidFill>
                  <a:srgbClr val="061D38"/>
                </a:solidFill>
              </a:defRPr>
            </a:lvl1pPr>
          </a:lstStyle>
          <a:p>
            <a:r>
              <a:rPr lang="en-US"/>
              <a:t>Click to edit Master title style</a:t>
            </a:r>
            <a:endParaRPr lang="en-US" dirty="0"/>
          </a:p>
        </p:txBody>
      </p:sp>
      <p:sp>
        <p:nvSpPr>
          <p:cNvPr id="3" name="Subtitle 2"/>
          <p:cNvSpPr>
            <a:spLocks noGrp="1"/>
          </p:cNvSpPr>
          <p:nvPr>
            <p:ph type="subTitle" idx="1"/>
          </p:nvPr>
        </p:nvSpPr>
        <p:spPr>
          <a:xfrm>
            <a:off x="3759201" y="3009900"/>
            <a:ext cx="4926012" cy="1114425"/>
          </a:xfrm>
        </p:spPr>
        <p:txBody>
          <a:bodyPr rIns="0" anchor="ctr" anchorCtr="0">
            <a:normAutofit/>
          </a:bodyPr>
          <a:lstStyle>
            <a:lvl1pPr marL="0" indent="0" algn="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1" y="6739468"/>
            <a:ext cx="9144001" cy="1188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IIA-blue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5098" y="5988873"/>
            <a:ext cx="2180995" cy="408752"/>
          </a:xfrm>
          <a:prstGeom prst="rect">
            <a:avLst/>
          </a:prstGeom>
        </p:spPr>
      </p:pic>
    </p:spTree>
    <p:extLst>
      <p:ext uri="{BB962C8B-B14F-4D97-AF65-F5344CB8AC3E}">
        <p14:creationId xmlns:p14="http://schemas.microsoft.com/office/powerpoint/2010/main" val="87543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 Option 3">
    <p:spTree>
      <p:nvGrpSpPr>
        <p:cNvPr id="1" name=""/>
        <p:cNvGrpSpPr/>
        <p:nvPr/>
      </p:nvGrpSpPr>
      <p:grpSpPr>
        <a:xfrm>
          <a:off x="0" y="0"/>
          <a:ext cx="0" cy="0"/>
          <a:chOff x="0" y="0"/>
          <a:chExt cx="0" cy="0"/>
        </a:xfrm>
      </p:grpSpPr>
      <p:pic>
        <p:nvPicPr>
          <p:cNvPr id="3" name="Picture 2" descr="New-PPT-2_s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048000" cy="6858000"/>
          </a:xfrm>
          <a:prstGeom prst="rect">
            <a:avLst/>
          </a:prstGeom>
        </p:spPr>
      </p:pic>
      <p:sp>
        <p:nvSpPr>
          <p:cNvPr id="2" name="Title 1"/>
          <p:cNvSpPr>
            <a:spLocks noGrp="1"/>
          </p:cNvSpPr>
          <p:nvPr>
            <p:ph type="title"/>
          </p:nvPr>
        </p:nvSpPr>
        <p:spPr>
          <a:xfrm>
            <a:off x="2171700" y="0"/>
            <a:ext cx="6515100" cy="2133600"/>
          </a:xfrm>
        </p:spPr>
        <p:txBody>
          <a:bodyPr>
            <a:normAutofit/>
          </a:bodyPr>
          <a:lstStyle>
            <a:lvl1pPr>
              <a:defRPr sz="3000">
                <a:solidFill>
                  <a:schemeClr val="tx1"/>
                </a:solidFill>
              </a:defRPr>
            </a:lvl1pPr>
          </a:lstStyle>
          <a:p>
            <a:r>
              <a:rPr lang="en-US"/>
              <a:t>Click to edit Master title style</a:t>
            </a:r>
            <a:endParaRPr lang="en-US" dirty="0"/>
          </a:p>
        </p:txBody>
      </p:sp>
      <p:sp>
        <p:nvSpPr>
          <p:cNvPr id="14" name="Picture Placeholder 13"/>
          <p:cNvSpPr>
            <a:spLocks noGrp="1"/>
          </p:cNvSpPr>
          <p:nvPr>
            <p:ph type="pic" sz="quarter" idx="13"/>
          </p:nvPr>
        </p:nvSpPr>
        <p:spPr>
          <a:xfrm>
            <a:off x="0" y="2133600"/>
            <a:ext cx="3060700" cy="1778000"/>
          </a:xfrm>
        </p:spPr>
        <p:txBody>
          <a:bodyPr/>
          <a:lstStyle/>
          <a:p>
            <a:r>
              <a:rPr lang="en-US" dirty="0"/>
              <a:t>Click icon to add picture</a:t>
            </a:r>
          </a:p>
        </p:txBody>
      </p:sp>
      <p:sp>
        <p:nvSpPr>
          <p:cNvPr id="16" name="Content Placeholder 15"/>
          <p:cNvSpPr>
            <a:spLocks noGrp="1"/>
          </p:cNvSpPr>
          <p:nvPr>
            <p:ph sz="quarter" idx="14"/>
          </p:nvPr>
        </p:nvSpPr>
        <p:spPr>
          <a:xfrm>
            <a:off x="3060700" y="2133600"/>
            <a:ext cx="6083300" cy="1778000"/>
          </a:xfrm>
          <a:solidFill>
            <a:schemeClr val="accent5">
              <a:lumMod val="50000"/>
            </a:schemeClr>
          </a:solidFill>
        </p:spPr>
        <p:txBody>
          <a:bodyPr lIns="365760" rIns="365760" anchor="ctr" anchorCtr="0">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7"/>
          <p:cNvSpPr>
            <a:spLocks noGrp="1"/>
          </p:cNvSpPr>
          <p:nvPr>
            <p:ph type="body" sz="quarter" idx="15"/>
          </p:nvPr>
        </p:nvSpPr>
        <p:spPr>
          <a:xfrm>
            <a:off x="2349500" y="4000500"/>
            <a:ext cx="6253163"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IIA-blue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5098" y="5988873"/>
            <a:ext cx="2180995" cy="408752"/>
          </a:xfrm>
          <a:prstGeom prst="rect">
            <a:avLst/>
          </a:prstGeom>
        </p:spPr>
      </p:pic>
      <p:sp>
        <p:nvSpPr>
          <p:cNvPr id="17" name="Footer Placeholder 4"/>
          <p:cNvSpPr>
            <a:spLocks noGrp="1"/>
          </p:cNvSpPr>
          <p:nvPr>
            <p:ph type="ftr" sz="quarter" idx="11"/>
          </p:nvPr>
        </p:nvSpPr>
        <p:spPr>
          <a:xfrm>
            <a:off x="458788" y="6165850"/>
            <a:ext cx="2895600" cy="365125"/>
          </a:xfrm>
        </p:spPr>
        <p:txBody>
          <a:bodyPr/>
          <a:lstStyle>
            <a:lvl1pPr algn="l">
              <a:defRPr>
                <a:solidFill>
                  <a:srgbClr val="FFFFFF"/>
                </a:solidFill>
              </a:defRPr>
            </a:lvl1pPr>
          </a:lstStyle>
          <a:p>
            <a:endParaRPr lang="en-US" dirty="0"/>
          </a:p>
        </p:txBody>
      </p:sp>
      <p:sp>
        <p:nvSpPr>
          <p:cNvPr id="19" name="Slide Number Placeholder 5"/>
          <p:cNvSpPr>
            <a:spLocks noGrp="1"/>
          </p:cNvSpPr>
          <p:nvPr>
            <p:ph type="sldNum" sz="quarter" idx="12"/>
          </p:nvPr>
        </p:nvSpPr>
        <p:spPr>
          <a:xfrm>
            <a:off x="3651250" y="6165850"/>
            <a:ext cx="1841500" cy="365125"/>
          </a:xfrm>
        </p:spPr>
        <p:txBody>
          <a:bodyPr/>
          <a:lstStyle>
            <a:lvl1pPr algn="ctr">
              <a:defRPr/>
            </a:lvl1pPr>
          </a:lstStyle>
          <a:p>
            <a:fld id="{578A0C73-D945-1A4B-A945-058C1D45DC8B}" type="slidenum">
              <a:rPr lang="en-US" smtClean="0"/>
              <a:pPr/>
              <a:t>‹#›</a:t>
            </a:fld>
            <a:endParaRPr lang="en-US" dirty="0"/>
          </a:p>
        </p:txBody>
      </p:sp>
      <p:sp>
        <p:nvSpPr>
          <p:cNvPr id="20" name="Rectangle 19"/>
          <p:cNvSpPr/>
          <p:nvPr userDrawn="1"/>
        </p:nvSpPr>
        <p:spPr>
          <a:xfrm>
            <a:off x="-1" y="6739468"/>
            <a:ext cx="9144001" cy="118872"/>
          </a:xfrm>
          <a:prstGeom prst="rect">
            <a:avLst/>
          </a:prstGeom>
          <a:solidFill>
            <a:srgbClr val="061D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14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Option 4">
    <p:spTree>
      <p:nvGrpSpPr>
        <p:cNvPr id="1" name=""/>
        <p:cNvGrpSpPr/>
        <p:nvPr/>
      </p:nvGrpSpPr>
      <p:grpSpPr>
        <a:xfrm>
          <a:off x="0" y="0"/>
          <a:ext cx="0" cy="0"/>
          <a:chOff x="0" y="0"/>
          <a:chExt cx="0" cy="0"/>
        </a:xfrm>
      </p:grpSpPr>
      <p:pic>
        <p:nvPicPr>
          <p:cNvPr id="10" name="Picture 9" descr="New-PPT-2_ma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352800"/>
            <a:ext cx="9144000" cy="3505200"/>
          </a:xfrm>
          <a:prstGeom prst="rect">
            <a:avLst/>
          </a:prstGeom>
        </p:spPr>
      </p:pic>
      <p:sp>
        <p:nvSpPr>
          <p:cNvPr id="11" name="Rectangle 10"/>
          <p:cNvSpPr/>
          <p:nvPr userDrawn="1"/>
        </p:nvSpPr>
        <p:spPr>
          <a:xfrm>
            <a:off x="-1" y="6739468"/>
            <a:ext cx="9144001" cy="1188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IA-wh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5100" y="5988873"/>
            <a:ext cx="2180994" cy="408752"/>
          </a:xfrm>
          <a:prstGeom prst="rect">
            <a:avLst/>
          </a:prstGeom>
        </p:spPr>
      </p:pic>
      <p:sp>
        <p:nvSpPr>
          <p:cNvPr id="2" name="Title 1"/>
          <p:cNvSpPr>
            <a:spLocks noGrp="1"/>
          </p:cNvSpPr>
          <p:nvPr>
            <p:ph type="title"/>
          </p:nvPr>
        </p:nvSpPr>
        <p:spPr>
          <a:xfrm>
            <a:off x="457200" y="0"/>
            <a:ext cx="8229600" cy="1417638"/>
          </a:xfrm>
        </p:spPr>
        <p:txBody>
          <a:bodyPr>
            <a:normAutofit/>
          </a:bodyPr>
          <a:lstStyle>
            <a:lvl1pPr>
              <a:defRPr sz="30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4114800" cy="4525963"/>
          </a:xfrm>
        </p:spPr>
        <p:txBody>
          <a:bodyPr/>
          <a:lstStyle>
            <a:lvl2pPr>
              <a:defRPr>
                <a:solidFill>
                  <a:schemeClr val="accent1"/>
                </a:solidFill>
              </a:defRPr>
            </a:lvl2pPr>
            <a:lvl3pPr>
              <a:defRPr>
                <a:solidFill>
                  <a:schemeClr val="tx2"/>
                </a:solidFill>
              </a:defRPr>
            </a:lvl3pPr>
            <a:lvl4pPr>
              <a:defRPr>
                <a:solidFill>
                  <a:schemeClr val="bg1">
                    <a:lumMod val="50000"/>
                  </a:schemeClr>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ooter Placeholder 4"/>
          <p:cNvSpPr>
            <a:spLocks noGrp="1"/>
          </p:cNvSpPr>
          <p:nvPr>
            <p:ph type="ftr" sz="quarter" idx="11"/>
          </p:nvPr>
        </p:nvSpPr>
        <p:spPr>
          <a:xfrm>
            <a:off x="458788" y="6165850"/>
            <a:ext cx="2895600" cy="365125"/>
          </a:xfrm>
        </p:spPr>
        <p:txBody>
          <a:bodyPr/>
          <a:lstStyle>
            <a:lvl1pPr algn="l">
              <a:defRPr/>
            </a:lvl1pPr>
          </a:lstStyle>
          <a:p>
            <a:endParaRPr lang="en-US" dirty="0"/>
          </a:p>
        </p:txBody>
      </p:sp>
      <p:sp>
        <p:nvSpPr>
          <p:cNvPr id="17" name="Slide Number Placeholder 5"/>
          <p:cNvSpPr>
            <a:spLocks noGrp="1"/>
          </p:cNvSpPr>
          <p:nvPr>
            <p:ph type="sldNum" sz="quarter" idx="12"/>
          </p:nvPr>
        </p:nvSpPr>
        <p:spPr>
          <a:xfrm>
            <a:off x="3651250" y="6165850"/>
            <a:ext cx="1841500" cy="365125"/>
          </a:xfrm>
        </p:spPr>
        <p:txBody>
          <a:bodyPr/>
          <a:lstStyle>
            <a:lvl1pPr algn="ctr">
              <a:defRPr/>
            </a:lvl1pPr>
          </a:lstStyle>
          <a:p>
            <a:fld id="{578A0C73-D945-1A4B-A945-058C1D45DC8B}" type="slidenum">
              <a:rPr lang="en-US" smtClean="0"/>
              <a:pPr/>
              <a:t>‹#›</a:t>
            </a:fld>
            <a:endParaRPr lang="en-US" dirty="0"/>
          </a:p>
        </p:txBody>
      </p:sp>
      <p:sp>
        <p:nvSpPr>
          <p:cNvPr id="6" name="Picture Placeholder 5"/>
          <p:cNvSpPr>
            <a:spLocks noGrp="1"/>
          </p:cNvSpPr>
          <p:nvPr>
            <p:ph type="pic" sz="quarter" idx="13"/>
          </p:nvPr>
        </p:nvSpPr>
        <p:spPr>
          <a:xfrm>
            <a:off x="4864100" y="2120900"/>
            <a:ext cx="3821113" cy="3060700"/>
          </a:xfrm>
        </p:spPr>
        <p:txBody>
          <a:bodyPr/>
          <a:lstStyle/>
          <a:p>
            <a:r>
              <a:rPr lang="en-US" dirty="0"/>
              <a:t>Click icon to add picture</a:t>
            </a:r>
          </a:p>
        </p:txBody>
      </p:sp>
    </p:spTree>
    <p:extLst>
      <p:ext uri="{BB962C8B-B14F-4D97-AF65-F5344CB8AC3E}">
        <p14:creationId xmlns:p14="http://schemas.microsoft.com/office/powerpoint/2010/main" val="112583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ansition Slide">
    <p:spTree>
      <p:nvGrpSpPr>
        <p:cNvPr id="1" name=""/>
        <p:cNvGrpSpPr/>
        <p:nvPr/>
      </p:nvGrpSpPr>
      <p:grpSpPr>
        <a:xfrm>
          <a:off x="0" y="0"/>
          <a:ext cx="0" cy="0"/>
          <a:chOff x="0" y="0"/>
          <a:chExt cx="0" cy="0"/>
        </a:xfrm>
      </p:grpSpPr>
      <p:pic>
        <p:nvPicPr>
          <p:cNvPr id="3" name="Picture 2" descr="New-PPT-2_transi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625600"/>
            <a:ext cx="4114800" cy="4363273"/>
          </a:xfrm>
        </p:spPr>
        <p:txBody>
          <a:bodyPr>
            <a:normAutofit/>
          </a:bodyPr>
          <a:lstStyle>
            <a:lvl1pPr algn="l">
              <a:defRPr sz="30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8788" y="61658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3651250" y="6165850"/>
            <a:ext cx="1841500" cy="365125"/>
          </a:xfrm>
        </p:spPr>
        <p:txBody>
          <a:bodyPr/>
          <a:lstStyle>
            <a:lvl1pPr algn="ctr">
              <a:defRPr/>
            </a:lvl1pPr>
          </a:lstStyle>
          <a:p>
            <a:fld id="{578A0C73-D945-1A4B-A945-058C1D45DC8B}" type="slidenum">
              <a:rPr lang="en-US" smtClean="0"/>
              <a:pPr/>
              <a:t>‹#›</a:t>
            </a:fld>
            <a:endParaRPr lang="en-US" dirty="0"/>
          </a:p>
        </p:txBody>
      </p:sp>
      <p:sp>
        <p:nvSpPr>
          <p:cNvPr id="8" name="Rectangle 7"/>
          <p:cNvSpPr/>
          <p:nvPr userDrawn="1"/>
        </p:nvSpPr>
        <p:spPr>
          <a:xfrm>
            <a:off x="-1" y="6739468"/>
            <a:ext cx="9144001" cy="118872"/>
          </a:xfrm>
          <a:prstGeom prst="rect">
            <a:avLst/>
          </a:prstGeom>
          <a:solidFill>
            <a:srgbClr val="061D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IIA-wh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5100" y="5988873"/>
            <a:ext cx="2180994" cy="408752"/>
          </a:xfrm>
          <a:prstGeom prst="rect">
            <a:avLst/>
          </a:prstGeom>
        </p:spPr>
      </p:pic>
    </p:spTree>
    <p:extLst>
      <p:ext uri="{BB962C8B-B14F-4D97-AF65-F5344CB8AC3E}">
        <p14:creationId xmlns:p14="http://schemas.microsoft.com/office/powerpoint/2010/main" val="38757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Transition Slide">
    <p:spTree>
      <p:nvGrpSpPr>
        <p:cNvPr id="1" name=""/>
        <p:cNvGrpSpPr/>
        <p:nvPr/>
      </p:nvGrpSpPr>
      <p:grpSpPr>
        <a:xfrm>
          <a:off x="0" y="0"/>
          <a:ext cx="0" cy="0"/>
          <a:chOff x="0" y="0"/>
          <a:chExt cx="0" cy="0"/>
        </a:xfrm>
      </p:grpSpPr>
      <p:pic>
        <p:nvPicPr>
          <p:cNvPr id="9" name="Picture 8" descr="New-PPT-2_transi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Picture Placeholder 3"/>
          <p:cNvSpPr>
            <a:spLocks noGrp="1"/>
          </p:cNvSpPr>
          <p:nvPr>
            <p:ph type="pic" sz="quarter" idx="13"/>
          </p:nvPr>
        </p:nvSpPr>
        <p:spPr>
          <a:xfrm>
            <a:off x="-1" y="436969"/>
            <a:ext cx="6359205" cy="6320073"/>
          </a:xfrm>
          <a:custGeom>
            <a:avLst/>
            <a:gdLst>
              <a:gd name="connsiteX0" fmla="*/ 0 w 6181329"/>
              <a:gd name="connsiteY0" fmla="*/ 0 h 6307501"/>
              <a:gd name="connsiteX1" fmla="*/ 241541 w 6181329"/>
              <a:gd name="connsiteY1" fmla="*/ 29555 h 6307501"/>
              <a:gd name="connsiteX2" fmla="*/ 6165584 w 6181329"/>
              <a:gd name="connsiteY2" fmla="*/ 6087449 h 6307501"/>
              <a:gd name="connsiteX3" fmla="*/ 6181329 w 6181329"/>
              <a:gd name="connsiteY3" fmla="*/ 6307501 h 6307501"/>
              <a:gd name="connsiteX4" fmla="*/ 0 w 6181329"/>
              <a:gd name="connsiteY4" fmla="*/ 6307501 h 6307501"/>
              <a:gd name="connsiteX5" fmla="*/ 0 w 6181329"/>
              <a:gd name="connsiteY5" fmla="*/ 0 h 6307501"/>
              <a:gd name="connsiteX0" fmla="*/ 0 w 6181329"/>
              <a:gd name="connsiteY0" fmla="*/ 0 h 6307501"/>
              <a:gd name="connsiteX1" fmla="*/ 241541 w 6181329"/>
              <a:gd name="connsiteY1" fmla="*/ 29555 h 6307501"/>
              <a:gd name="connsiteX2" fmla="*/ 6165584 w 6181329"/>
              <a:gd name="connsiteY2" fmla="*/ 6087449 h 6307501"/>
              <a:gd name="connsiteX3" fmla="*/ 6181329 w 6181329"/>
              <a:gd name="connsiteY3" fmla="*/ 6307501 h 6307501"/>
              <a:gd name="connsiteX4" fmla="*/ 0 w 6181329"/>
              <a:gd name="connsiteY4" fmla="*/ 6307501 h 6307501"/>
              <a:gd name="connsiteX5" fmla="*/ 0 w 6181329"/>
              <a:gd name="connsiteY5" fmla="*/ 0 h 6307501"/>
              <a:gd name="connsiteX0" fmla="*/ 0 w 6181329"/>
              <a:gd name="connsiteY0" fmla="*/ 0 h 6307501"/>
              <a:gd name="connsiteX1" fmla="*/ 241541 w 6181329"/>
              <a:gd name="connsiteY1" fmla="*/ 29555 h 6307501"/>
              <a:gd name="connsiteX2" fmla="*/ 6165584 w 6181329"/>
              <a:gd name="connsiteY2" fmla="*/ 6087449 h 6307501"/>
              <a:gd name="connsiteX3" fmla="*/ 6181329 w 6181329"/>
              <a:gd name="connsiteY3" fmla="*/ 6307501 h 6307501"/>
              <a:gd name="connsiteX4" fmla="*/ 0 w 6181329"/>
              <a:gd name="connsiteY4" fmla="*/ 6307501 h 6307501"/>
              <a:gd name="connsiteX5" fmla="*/ 0 w 6181329"/>
              <a:gd name="connsiteY5" fmla="*/ 0 h 6307501"/>
              <a:gd name="connsiteX0" fmla="*/ 0 w 6298939"/>
              <a:gd name="connsiteY0" fmla="*/ 0 h 6331982"/>
              <a:gd name="connsiteX1" fmla="*/ 241541 w 6298939"/>
              <a:gd name="connsiteY1" fmla="*/ 29555 h 6331982"/>
              <a:gd name="connsiteX2" fmla="*/ 6165584 w 6298939"/>
              <a:gd name="connsiteY2" fmla="*/ 6087449 h 6331982"/>
              <a:gd name="connsiteX3" fmla="*/ 6181329 w 6298939"/>
              <a:gd name="connsiteY3" fmla="*/ 6307501 h 6331982"/>
              <a:gd name="connsiteX4" fmla="*/ 0 w 6298939"/>
              <a:gd name="connsiteY4" fmla="*/ 6307501 h 6331982"/>
              <a:gd name="connsiteX5" fmla="*/ 0 w 6298939"/>
              <a:gd name="connsiteY5" fmla="*/ 0 h 6331982"/>
              <a:gd name="connsiteX0" fmla="*/ 0 w 6200425"/>
              <a:gd name="connsiteY0" fmla="*/ 0 h 6307501"/>
              <a:gd name="connsiteX1" fmla="*/ 241541 w 6200425"/>
              <a:gd name="connsiteY1" fmla="*/ 29555 h 6307501"/>
              <a:gd name="connsiteX2" fmla="*/ 6165584 w 6200425"/>
              <a:gd name="connsiteY2" fmla="*/ 6087449 h 6307501"/>
              <a:gd name="connsiteX3" fmla="*/ 6181329 w 6200425"/>
              <a:gd name="connsiteY3" fmla="*/ 6307501 h 6307501"/>
              <a:gd name="connsiteX4" fmla="*/ 0 w 6200425"/>
              <a:gd name="connsiteY4" fmla="*/ 6307501 h 6307501"/>
              <a:gd name="connsiteX5" fmla="*/ 0 w 6200425"/>
              <a:gd name="connsiteY5" fmla="*/ 0 h 6307501"/>
              <a:gd name="connsiteX0" fmla="*/ 0 w 6181329"/>
              <a:gd name="connsiteY0" fmla="*/ 0 h 6307501"/>
              <a:gd name="connsiteX1" fmla="*/ 241541 w 6181329"/>
              <a:gd name="connsiteY1" fmla="*/ 29555 h 6307501"/>
              <a:gd name="connsiteX2" fmla="*/ 6050353 w 6181329"/>
              <a:gd name="connsiteY2" fmla="*/ 5595654 h 6307501"/>
              <a:gd name="connsiteX3" fmla="*/ 6181329 w 6181329"/>
              <a:gd name="connsiteY3" fmla="*/ 6307501 h 6307501"/>
              <a:gd name="connsiteX4" fmla="*/ 0 w 6181329"/>
              <a:gd name="connsiteY4" fmla="*/ 6307501 h 6307501"/>
              <a:gd name="connsiteX5" fmla="*/ 0 w 6181329"/>
              <a:gd name="connsiteY5" fmla="*/ 0 h 6307501"/>
              <a:gd name="connsiteX0" fmla="*/ 0 w 6212335"/>
              <a:gd name="connsiteY0" fmla="*/ 0 h 6407589"/>
              <a:gd name="connsiteX1" fmla="*/ 241541 w 6212335"/>
              <a:gd name="connsiteY1" fmla="*/ 29555 h 6407589"/>
              <a:gd name="connsiteX2" fmla="*/ 6182046 w 6212335"/>
              <a:gd name="connsiteY2" fmla="*/ 6324870 h 6407589"/>
              <a:gd name="connsiteX3" fmla="*/ 6181329 w 6212335"/>
              <a:gd name="connsiteY3" fmla="*/ 6307501 h 6407589"/>
              <a:gd name="connsiteX4" fmla="*/ 0 w 6212335"/>
              <a:gd name="connsiteY4" fmla="*/ 6307501 h 6407589"/>
              <a:gd name="connsiteX5" fmla="*/ 0 w 6212335"/>
              <a:gd name="connsiteY5" fmla="*/ 0 h 6407589"/>
              <a:gd name="connsiteX0" fmla="*/ 0 w 6182046"/>
              <a:gd name="connsiteY0" fmla="*/ 0 h 6325100"/>
              <a:gd name="connsiteX1" fmla="*/ 241541 w 6182046"/>
              <a:gd name="connsiteY1" fmla="*/ 29555 h 6325100"/>
              <a:gd name="connsiteX2" fmla="*/ 6182046 w 6182046"/>
              <a:gd name="connsiteY2" fmla="*/ 6324870 h 6325100"/>
              <a:gd name="connsiteX3" fmla="*/ 6181329 w 6182046"/>
              <a:gd name="connsiteY3" fmla="*/ 6307501 h 6325100"/>
              <a:gd name="connsiteX4" fmla="*/ 0 w 6182046"/>
              <a:gd name="connsiteY4" fmla="*/ 6307501 h 6325100"/>
              <a:gd name="connsiteX5" fmla="*/ 0 w 6182046"/>
              <a:gd name="connsiteY5" fmla="*/ 0 h 6325100"/>
              <a:gd name="connsiteX0" fmla="*/ 0 w 6182046"/>
              <a:gd name="connsiteY0" fmla="*/ 0 h 6325100"/>
              <a:gd name="connsiteX1" fmla="*/ 241541 w 6182046"/>
              <a:gd name="connsiteY1" fmla="*/ 29555 h 6325100"/>
              <a:gd name="connsiteX2" fmla="*/ 6182046 w 6182046"/>
              <a:gd name="connsiteY2" fmla="*/ 6324870 h 6325100"/>
              <a:gd name="connsiteX3" fmla="*/ 6181329 w 6182046"/>
              <a:gd name="connsiteY3" fmla="*/ 6307501 h 6325100"/>
              <a:gd name="connsiteX4" fmla="*/ 0 w 6182046"/>
              <a:gd name="connsiteY4" fmla="*/ 6307501 h 6325100"/>
              <a:gd name="connsiteX5" fmla="*/ 0 w 6182046"/>
              <a:gd name="connsiteY5" fmla="*/ 0 h 6325100"/>
              <a:gd name="connsiteX0" fmla="*/ 0 w 6182046"/>
              <a:gd name="connsiteY0" fmla="*/ 4362 h 6329462"/>
              <a:gd name="connsiteX1" fmla="*/ 19310 w 6182046"/>
              <a:gd name="connsiteY1" fmla="*/ 0 h 6329462"/>
              <a:gd name="connsiteX2" fmla="*/ 6182046 w 6182046"/>
              <a:gd name="connsiteY2" fmla="*/ 6329232 h 6329462"/>
              <a:gd name="connsiteX3" fmla="*/ 6181329 w 6182046"/>
              <a:gd name="connsiteY3" fmla="*/ 6311863 h 6329462"/>
              <a:gd name="connsiteX4" fmla="*/ 0 w 6182046"/>
              <a:gd name="connsiteY4" fmla="*/ 6311863 h 6329462"/>
              <a:gd name="connsiteX5" fmla="*/ 0 w 6182046"/>
              <a:gd name="connsiteY5" fmla="*/ 4362 h 6329462"/>
              <a:gd name="connsiteX0" fmla="*/ 0 w 6182046"/>
              <a:gd name="connsiteY0" fmla="*/ 4362 h 6329462"/>
              <a:gd name="connsiteX1" fmla="*/ 19310 w 6182046"/>
              <a:gd name="connsiteY1" fmla="*/ 0 h 6329462"/>
              <a:gd name="connsiteX2" fmla="*/ 6182046 w 6182046"/>
              <a:gd name="connsiteY2" fmla="*/ 6329232 h 6329462"/>
              <a:gd name="connsiteX3" fmla="*/ 6181329 w 6182046"/>
              <a:gd name="connsiteY3" fmla="*/ 6311863 h 6329462"/>
              <a:gd name="connsiteX4" fmla="*/ 0 w 6182046"/>
              <a:gd name="connsiteY4" fmla="*/ 6311863 h 6329462"/>
              <a:gd name="connsiteX5" fmla="*/ 0 w 6182046"/>
              <a:gd name="connsiteY5" fmla="*/ 4362 h 632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2046" h="6329462">
                <a:moveTo>
                  <a:pt x="0" y="4362"/>
                </a:moveTo>
                <a:lnTo>
                  <a:pt x="19310" y="0"/>
                </a:lnTo>
                <a:cubicBezTo>
                  <a:pt x="1204522" y="371769"/>
                  <a:pt x="4898278" y="2568729"/>
                  <a:pt x="6182046" y="6329232"/>
                </a:cubicBezTo>
                <a:cubicBezTo>
                  <a:pt x="6170832" y="6334750"/>
                  <a:pt x="6176081" y="6238512"/>
                  <a:pt x="6181329" y="6311863"/>
                </a:cubicBezTo>
                <a:lnTo>
                  <a:pt x="0" y="6311863"/>
                </a:lnTo>
                <a:lnTo>
                  <a:pt x="0" y="4362"/>
                </a:lnTo>
                <a:close/>
              </a:path>
            </a:pathLst>
          </a:custGeom>
          <a:noFill/>
          <a:ln>
            <a:noFill/>
          </a:ln>
        </p:spPr>
        <p:txBody>
          <a:bodyPr/>
          <a:lstStyle/>
          <a:p>
            <a:r>
              <a:rPr lang="en-US" dirty="0"/>
              <a:t>Click icon to add picture</a:t>
            </a:r>
          </a:p>
        </p:txBody>
      </p:sp>
      <p:sp>
        <p:nvSpPr>
          <p:cNvPr id="2" name="Title 1"/>
          <p:cNvSpPr>
            <a:spLocks noGrp="1"/>
          </p:cNvSpPr>
          <p:nvPr>
            <p:ph type="title"/>
          </p:nvPr>
        </p:nvSpPr>
        <p:spPr>
          <a:xfrm>
            <a:off x="4581294" y="441325"/>
            <a:ext cx="4114800" cy="2987675"/>
          </a:xfrm>
        </p:spPr>
        <p:txBody>
          <a:bodyPr>
            <a:normAutofit/>
          </a:bodyPr>
          <a:lstStyle>
            <a:lvl1pPr algn="r">
              <a:defRPr sz="30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8788" y="6165850"/>
            <a:ext cx="2895600" cy="365125"/>
          </a:xfrm>
        </p:spPr>
        <p:txBody>
          <a:bodyPr/>
          <a:lstStyle>
            <a:lvl1pPr algn="l">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3651250" y="6165850"/>
            <a:ext cx="1841500" cy="365125"/>
          </a:xfrm>
        </p:spPr>
        <p:txBody>
          <a:bodyPr/>
          <a:lstStyle>
            <a:lvl1pPr algn="ctr">
              <a:defRPr>
                <a:solidFill>
                  <a:srgbClr val="FFFFFF"/>
                </a:solidFill>
              </a:defRPr>
            </a:lvl1pPr>
          </a:lstStyle>
          <a:p>
            <a:fld id="{578A0C73-D945-1A4B-A945-058C1D45DC8B}" type="slidenum">
              <a:rPr lang="en-US" smtClean="0"/>
              <a:pPr/>
              <a:t>‹#›</a:t>
            </a:fld>
            <a:endParaRPr lang="en-US" dirty="0"/>
          </a:p>
        </p:txBody>
      </p:sp>
      <p:pic>
        <p:nvPicPr>
          <p:cNvPr id="13" name="Picture 12" descr="IIA-wh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5100" y="5988873"/>
            <a:ext cx="2180994" cy="408752"/>
          </a:xfrm>
          <a:prstGeom prst="rect">
            <a:avLst/>
          </a:prstGeom>
        </p:spPr>
      </p:pic>
      <p:sp>
        <p:nvSpPr>
          <p:cNvPr id="10" name="Rectangle 9"/>
          <p:cNvSpPr/>
          <p:nvPr userDrawn="1"/>
        </p:nvSpPr>
        <p:spPr>
          <a:xfrm>
            <a:off x="826" y="6739128"/>
            <a:ext cx="9144001" cy="118872"/>
          </a:xfrm>
          <a:prstGeom prst="rect">
            <a:avLst/>
          </a:prstGeom>
          <a:solidFill>
            <a:srgbClr val="061D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30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757238" y="585792"/>
            <a:ext cx="8386762" cy="271458"/>
          </a:xfrm>
        </p:spPr>
        <p:txBody>
          <a:bodyPr/>
          <a:lstStyle>
            <a:lvl1pPr marL="914400" indent="-914400">
              <a:buNone/>
              <a:defRPr sz="1800" b="1" i="1"/>
            </a:lvl1pPr>
          </a:lstStyle>
          <a:p>
            <a:pPr lvl="0"/>
            <a:r>
              <a:rPr lang="en-US" dirty="0"/>
              <a:t>Click to edit Master text styles</a:t>
            </a:r>
          </a:p>
        </p:txBody>
      </p:sp>
    </p:spTree>
    <p:extLst>
      <p:ext uri="{BB962C8B-B14F-4D97-AF65-F5344CB8AC3E}">
        <p14:creationId xmlns:p14="http://schemas.microsoft.com/office/powerpoint/2010/main" val="347035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757238" y="585792"/>
            <a:ext cx="8386762" cy="271458"/>
          </a:xfrm>
        </p:spPr>
        <p:txBody>
          <a:bodyPr/>
          <a:lstStyle>
            <a:lvl1pPr marL="914400" indent="-914400">
              <a:buNone/>
              <a:defRPr sz="1800" b="1" i="1"/>
            </a:lvl1pPr>
          </a:lstStyle>
          <a:p>
            <a:pPr lvl="0"/>
            <a:r>
              <a:rPr lang="en-US" dirty="0"/>
              <a:t>Click to edit Master text styles</a:t>
            </a:r>
          </a:p>
        </p:txBody>
      </p:sp>
    </p:spTree>
    <p:extLst>
      <p:ext uri="{BB962C8B-B14F-4D97-AF65-F5344CB8AC3E}">
        <p14:creationId xmlns:p14="http://schemas.microsoft.com/office/powerpoint/2010/main" val="416999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757238" y="585792"/>
            <a:ext cx="8386762" cy="271458"/>
          </a:xfrm>
        </p:spPr>
        <p:txBody>
          <a:bodyPr/>
          <a:lstStyle>
            <a:lvl1pPr marL="914400" indent="-914400">
              <a:buNone/>
              <a:defRPr sz="1800" b="1" i="1"/>
            </a:lvl1pPr>
          </a:lstStyle>
          <a:p>
            <a:pPr lvl="0"/>
            <a:r>
              <a:rPr lang="en-US" dirty="0"/>
              <a:t>Click to edit Master text styles</a:t>
            </a:r>
          </a:p>
        </p:txBody>
      </p:sp>
    </p:spTree>
    <p:extLst>
      <p:ext uri="{BB962C8B-B14F-4D97-AF65-F5344CB8AC3E}">
        <p14:creationId xmlns:p14="http://schemas.microsoft.com/office/powerpoint/2010/main" val="376056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pic>
        <p:nvPicPr>
          <p:cNvPr id="13" name="Picture 12" descr="Screen Shot 2014-12-05 at 3.48.06 PM.png"/>
          <p:cNvPicPr>
            <a:picLocks noChangeAspect="1"/>
          </p:cNvPicPr>
          <p:nvPr userDrawn="1"/>
        </p:nvPicPr>
        <p:blipFill rotWithShape="1">
          <a:blip r:embed="rId2">
            <a:extLst>
              <a:ext uri="{28A0092B-C50C-407E-A947-70E740481C1C}">
                <a14:useLocalDpi xmlns:a14="http://schemas.microsoft.com/office/drawing/2010/main" val="0"/>
              </a:ext>
            </a:extLst>
          </a:blip>
          <a:srcRect l="1736" t="9250" r="2135" b="28875"/>
          <a:stretch/>
        </p:blipFill>
        <p:spPr>
          <a:xfrm>
            <a:off x="0" y="6311900"/>
            <a:ext cx="9144000" cy="558800"/>
          </a:xfrm>
          <a:prstGeom prst="rect">
            <a:avLst/>
          </a:prstGeom>
        </p:spPr>
      </p:pic>
      <p:pic>
        <p:nvPicPr>
          <p:cNvPr id="2" name="Picture 1" descr="Screen Shot 2014-12-05 at 3.48.06 PM.png"/>
          <p:cNvPicPr>
            <a:picLocks noChangeAspect="1"/>
          </p:cNvPicPr>
          <p:nvPr userDrawn="1"/>
        </p:nvPicPr>
        <p:blipFill rotWithShape="1">
          <a:blip r:embed="rId2">
            <a:extLst>
              <a:ext uri="{28A0092B-C50C-407E-A947-70E740481C1C}">
                <a14:useLocalDpi xmlns:a14="http://schemas.microsoft.com/office/drawing/2010/main" val="0"/>
              </a:ext>
            </a:extLst>
          </a:blip>
          <a:srcRect r="1505"/>
          <a:stretch/>
        </p:blipFill>
        <p:spPr>
          <a:xfrm>
            <a:off x="0" y="0"/>
            <a:ext cx="9144000" cy="977900"/>
          </a:xfrm>
          <a:prstGeom prst="rect">
            <a:avLst/>
          </a:prstGeom>
        </p:spPr>
      </p:pic>
      <p:sp>
        <p:nvSpPr>
          <p:cNvPr id="5" name="Text Placeholder 2"/>
          <p:cNvSpPr>
            <a:spLocks noGrp="1"/>
          </p:cNvSpPr>
          <p:nvPr>
            <p:ph type="body" sz="quarter" idx="13" hasCustomPrompt="1"/>
          </p:nvPr>
        </p:nvSpPr>
        <p:spPr>
          <a:xfrm>
            <a:off x="158920" y="1080472"/>
            <a:ext cx="8769180" cy="5142528"/>
          </a:xfrm>
          <a:prstGeom prst="rect">
            <a:avLst/>
          </a:prstGeom>
        </p:spPr>
        <p:txBody>
          <a:bodyPr/>
          <a:lstStyle>
            <a:lvl1pPr>
              <a:defRPr sz="2000" b="0" i="0">
                <a:solidFill>
                  <a:srgbClr val="000000"/>
                </a:solidFill>
                <a:latin typeface="Helvetica Light"/>
                <a:cs typeface="Helvetica Light"/>
              </a:defRPr>
            </a:lvl1pPr>
            <a:lvl2pPr>
              <a:defRPr sz="1800" b="0" i="0">
                <a:solidFill>
                  <a:srgbClr val="000000"/>
                </a:solidFill>
                <a:latin typeface="Helvetica Light"/>
                <a:cs typeface="Helvetica Light"/>
              </a:defRPr>
            </a:lvl2pPr>
            <a:lvl3pPr>
              <a:defRPr sz="1600" b="0" i="0" baseline="0">
                <a:solidFill>
                  <a:srgbClr val="000000"/>
                </a:solidFill>
                <a:latin typeface="Helvetica Light"/>
                <a:cs typeface="Helvetica Light"/>
              </a:defRPr>
            </a:lvl3pPr>
          </a:lstStyle>
          <a:p>
            <a:pPr>
              <a:lnSpc>
                <a:spcPts val="2100"/>
              </a:lnSpc>
            </a:pPr>
            <a:r>
              <a:rPr lang="en-US" dirty="0"/>
              <a:t>First line Helvetica Light 20 point</a:t>
            </a:r>
          </a:p>
          <a:p>
            <a:pPr lvl="1">
              <a:lnSpc>
                <a:spcPts val="2100"/>
              </a:lnSpc>
            </a:pPr>
            <a:r>
              <a:rPr lang="en-US" dirty="0"/>
              <a:t>Second line Helvetica Light 18 point</a:t>
            </a:r>
          </a:p>
          <a:p>
            <a:pPr lvl="2">
              <a:lnSpc>
                <a:spcPts val="2100"/>
              </a:lnSpc>
            </a:pPr>
            <a:r>
              <a:rPr lang="en-US" dirty="0"/>
              <a:t>Third line Helvetica Light 16 point</a:t>
            </a:r>
          </a:p>
        </p:txBody>
      </p:sp>
      <p:sp>
        <p:nvSpPr>
          <p:cNvPr id="8" name="Slide Number Placeholder 5"/>
          <p:cNvSpPr>
            <a:spLocks noGrp="1"/>
          </p:cNvSpPr>
          <p:nvPr>
            <p:ph type="sldNum" sz="quarter" idx="12"/>
          </p:nvPr>
        </p:nvSpPr>
        <p:spPr>
          <a:xfrm>
            <a:off x="6439431" y="6405026"/>
            <a:ext cx="2133600" cy="365125"/>
          </a:xfrm>
        </p:spPr>
        <p:txBody>
          <a:bodyPr/>
          <a:lstStyle>
            <a:lvl1pPr algn="r">
              <a:defRPr sz="800" b="0" i="0">
                <a:solidFill>
                  <a:srgbClr val="FFFFFF"/>
                </a:solidFill>
                <a:latin typeface="Helvetica"/>
                <a:cs typeface="Helvetica"/>
              </a:defRPr>
            </a:lvl1pPr>
          </a:lstStyle>
          <a:p>
            <a:fld id="{9735A8F6-12FE-D648-B0C8-0958C793A81E}" type="slidenum">
              <a:rPr lang="en-US" smtClean="0"/>
              <a:pPr/>
              <a:t>‹#›</a:t>
            </a:fld>
            <a:endParaRPr lang="en-US" dirty="0"/>
          </a:p>
        </p:txBody>
      </p:sp>
      <p:sp>
        <p:nvSpPr>
          <p:cNvPr id="9" name="Title 3"/>
          <p:cNvSpPr>
            <a:spLocks noGrp="1"/>
          </p:cNvSpPr>
          <p:nvPr>
            <p:ph type="title" hasCustomPrompt="1"/>
          </p:nvPr>
        </p:nvSpPr>
        <p:spPr>
          <a:xfrm>
            <a:off x="158920" y="0"/>
            <a:ext cx="8769180" cy="977900"/>
          </a:xfrm>
          <a:prstGeom prst="rect">
            <a:avLst/>
          </a:prstGeom>
        </p:spPr>
        <p:txBody>
          <a:bodyPr anchor="ctr" anchorCtr="0"/>
          <a:lstStyle>
            <a:lvl1pPr algn="l">
              <a:lnSpc>
                <a:spcPts val="2660"/>
              </a:lnSpc>
              <a:defRPr sz="2800" b="0" i="0" cap="none" baseline="0">
                <a:solidFill>
                  <a:schemeClr val="bg1"/>
                </a:solidFill>
                <a:latin typeface="Helvetica"/>
                <a:cs typeface="Helvetica"/>
              </a:defRPr>
            </a:lvl1pPr>
          </a:lstStyle>
          <a:p>
            <a:r>
              <a:rPr lang="en-US" dirty="0"/>
              <a:t>Title Helvetica Regular 28 Point</a:t>
            </a:r>
          </a:p>
        </p:txBody>
      </p:sp>
      <p:pic>
        <p:nvPicPr>
          <p:cNvPr id="10" name="Picture 9" descr="OXY_Bug_4C.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7393" t="4345" r="8099" b="9270"/>
          <a:stretch/>
        </p:blipFill>
        <p:spPr>
          <a:xfrm>
            <a:off x="8580968" y="6392335"/>
            <a:ext cx="381000" cy="389466"/>
          </a:xfrm>
          <a:prstGeom prst="ellipse">
            <a:avLst/>
          </a:prstGeom>
        </p:spPr>
      </p:pic>
    </p:spTree>
    <p:extLst>
      <p:ext uri="{BB962C8B-B14F-4D97-AF65-F5344CB8AC3E}">
        <p14:creationId xmlns:p14="http://schemas.microsoft.com/office/powerpoint/2010/main" val="4260969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descr="New-PPT-2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63964"/>
            <a:ext cx="9144000" cy="5327904"/>
          </a:xfrm>
          <a:prstGeom prst="rect">
            <a:avLst/>
          </a:prstGeom>
        </p:spPr>
      </p:pic>
      <p:sp>
        <p:nvSpPr>
          <p:cNvPr id="2" name="Title 1"/>
          <p:cNvSpPr>
            <a:spLocks noGrp="1"/>
          </p:cNvSpPr>
          <p:nvPr>
            <p:ph type="ctrTitle"/>
          </p:nvPr>
        </p:nvSpPr>
        <p:spPr>
          <a:xfrm>
            <a:off x="2108200" y="454025"/>
            <a:ext cx="6577013" cy="2581275"/>
          </a:xfrm>
        </p:spPr>
        <p:txBody>
          <a:bodyPr rIns="0">
            <a:normAutofit/>
          </a:bodyPr>
          <a:lstStyle>
            <a:lvl1pPr algn="r">
              <a:defRPr sz="3600">
                <a:solidFill>
                  <a:srgbClr val="061D38"/>
                </a:solidFill>
              </a:defRPr>
            </a:lvl1pPr>
          </a:lstStyle>
          <a:p>
            <a:r>
              <a:rPr lang="en-US"/>
              <a:t>Click to edit Master title style</a:t>
            </a:r>
            <a:endParaRPr lang="en-US" dirty="0"/>
          </a:p>
        </p:txBody>
      </p:sp>
      <p:sp>
        <p:nvSpPr>
          <p:cNvPr id="3" name="Subtitle 2"/>
          <p:cNvSpPr>
            <a:spLocks noGrp="1"/>
          </p:cNvSpPr>
          <p:nvPr>
            <p:ph type="subTitle" idx="1"/>
          </p:nvPr>
        </p:nvSpPr>
        <p:spPr>
          <a:xfrm>
            <a:off x="3759201" y="3009900"/>
            <a:ext cx="4926012" cy="1114425"/>
          </a:xfrm>
        </p:spPr>
        <p:txBody>
          <a:bodyPr rIns="0" anchor="ctr" anchorCtr="0">
            <a:normAutofit/>
          </a:bodyPr>
          <a:lstStyle>
            <a:lvl1pPr marL="0" indent="0" algn="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1" y="6739468"/>
            <a:ext cx="9144001" cy="1188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IIA-blue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5098" y="5988873"/>
            <a:ext cx="2180995" cy="408752"/>
          </a:xfrm>
          <a:prstGeom prst="rect">
            <a:avLst/>
          </a:prstGeom>
        </p:spPr>
      </p:pic>
    </p:spTree>
    <p:extLst>
      <p:ext uri="{BB962C8B-B14F-4D97-AF65-F5344CB8AC3E}">
        <p14:creationId xmlns:p14="http://schemas.microsoft.com/office/powerpoint/2010/main" val="281248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Option 1">
    <p:spTree>
      <p:nvGrpSpPr>
        <p:cNvPr id="1" name=""/>
        <p:cNvGrpSpPr/>
        <p:nvPr/>
      </p:nvGrpSpPr>
      <p:grpSpPr>
        <a:xfrm>
          <a:off x="0" y="0"/>
          <a:ext cx="0" cy="0"/>
          <a:chOff x="0" y="0"/>
          <a:chExt cx="0" cy="0"/>
        </a:xfrm>
      </p:grpSpPr>
      <p:sp>
        <p:nvSpPr>
          <p:cNvPr id="12" name="Rectangle 11"/>
          <p:cNvSpPr/>
          <p:nvPr/>
        </p:nvSpPr>
        <p:spPr>
          <a:xfrm>
            <a:off x="0" y="-1"/>
            <a:ext cx="9144000" cy="14257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417638"/>
          </a:xfrm>
        </p:spPr>
        <p:txBody>
          <a:bodyPr>
            <a:normAutofit/>
          </a:bodyPr>
          <a:lstStyle>
            <a:lvl1pPr>
              <a:defRPr sz="30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chemeClr val="accent1"/>
                </a:solidFill>
              </a:defRPr>
            </a:lvl2pPr>
            <a:lvl3pPr>
              <a:defRPr>
                <a:solidFill>
                  <a:schemeClr val="tx2"/>
                </a:solidFill>
              </a:defRPr>
            </a:lvl3pPr>
            <a:lvl4pPr>
              <a:defRPr>
                <a:solidFill>
                  <a:schemeClr val="bg1">
                    <a:lumMod val="50000"/>
                  </a:schemeClr>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8788" y="63563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5943600" y="6356350"/>
            <a:ext cx="1841500" cy="365125"/>
          </a:xfrm>
        </p:spPr>
        <p:txBody>
          <a:bodyPr/>
          <a:lstStyle/>
          <a:p>
            <a:fld id="{578A0C73-D945-1A4B-A945-058C1D45DC8B}" type="slidenum">
              <a:rPr lang="en-US" smtClean="0"/>
              <a:t>‹#›</a:t>
            </a:fld>
            <a:endParaRPr lang="en-US" dirty="0"/>
          </a:p>
        </p:txBody>
      </p:sp>
      <p:grpSp>
        <p:nvGrpSpPr>
          <p:cNvPr id="7" name="Group 6"/>
          <p:cNvGrpSpPr/>
          <p:nvPr/>
        </p:nvGrpSpPr>
        <p:grpSpPr>
          <a:xfrm>
            <a:off x="-1" y="6271730"/>
            <a:ext cx="9144001" cy="586610"/>
            <a:chOff x="-1" y="6271730"/>
            <a:chExt cx="9144001" cy="586610"/>
          </a:xfrm>
        </p:grpSpPr>
        <p:sp>
          <p:nvSpPr>
            <p:cNvPr id="8" name="Rectangle 7"/>
            <p:cNvSpPr/>
            <p:nvPr userDrawn="1"/>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108759" y="6271730"/>
              <a:ext cx="586270" cy="586270"/>
              <a:chOff x="8108759" y="6271730"/>
              <a:chExt cx="586270" cy="586270"/>
            </a:xfrm>
          </p:grpSpPr>
          <p:sp>
            <p:nvSpPr>
              <p:cNvPr id="10" name="Rectangle 9"/>
              <p:cNvSpPr/>
              <p:nvPr userDrawn="1"/>
            </p:nvSpPr>
            <p:spPr>
              <a:xfrm>
                <a:off x="8108759" y="6271730"/>
                <a:ext cx="586270" cy="586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IALogo-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3124" y="6404175"/>
                <a:ext cx="369199" cy="304427"/>
              </a:xfrm>
              <a:prstGeom prst="rect">
                <a:avLst/>
              </a:prstGeom>
            </p:spPr>
          </p:pic>
        </p:grpSp>
      </p:grpSp>
    </p:spTree>
    <p:extLst>
      <p:ext uri="{BB962C8B-B14F-4D97-AF65-F5344CB8AC3E}">
        <p14:creationId xmlns:p14="http://schemas.microsoft.com/office/powerpoint/2010/main" val="1210083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3817A-A7B4-4A56-BD4C-28756930EE52}"/>
              </a:ext>
            </a:extLst>
          </p:cNvPr>
          <p:cNvSpPr>
            <a:spLocks noGrp="1"/>
          </p:cNvSpPr>
          <p:nvPr>
            <p:ph type="dt" sz="half" idx="10"/>
          </p:nvPr>
        </p:nvSpPr>
        <p:spPr/>
        <p:txBody>
          <a:bodyPr/>
          <a:lstStyle/>
          <a:p>
            <a:fld id="{E98A9A3B-6C90-4EC5-B9DE-53F3A7A75676}" type="datetimeFigureOut">
              <a:rPr lang="en-US" smtClean="0"/>
              <a:t>4/29/2021</a:t>
            </a:fld>
            <a:endParaRPr lang="en-US"/>
          </a:p>
        </p:txBody>
      </p:sp>
      <p:sp>
        <p:nvSpPr>
          <p:cNvPr id="3" name="Footer Placeholder 2">
            <a:extLst>
              <a:ext uri="{FF2B5EF4-FFF2-40B4-BE49-F238E27FC236}">
                <a16:creationId xmlns:a16="http://schemas.microsoft.com/office/drawing/2014/main" id="{4BEB8D13-A979-49DD-B920-D3DF789585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372041-B440-4B46-9C2B-FB64964353A8}"/>
              </a:ext>
            </a:extLst>
          </p:cNvPr>
          <p:cNvSpPr>
            <a:spLocks noGrp="1"/>
          </p:cNvSpPr>
          <p:nvPr>
            <p:ph type="sldNum" sz="quarter" idx="12"/>
          </p:nvPr>
        </p:nvSpPr>
        <p:spPr/>
        <p:txBody>
          <a:bodyPr/>
          <a:lstStyle/>
          <a:p>
            <a:fld id="{E5B9B450-BD9D-4A7F-9B7E-8D1A932CF6A9}" type="slidenum">
              <a:rPr lang="en-US" smtClean="0"/>
              <a:t>‹#›</a:t>
            </a:fld>
            <a:endParaRPr lang="en-US"/>
          </a:p>
        </p:txBody>
      </p:sp>
    </p:spTree>
    <p:extLst>
      <p:ext uri="{BB962C8B-B14F-4D97-AF65-F5344CB8AC3E}">
        <p14:creationId xmlns:p14="http://schemas.microsoft.com/office/powerpoint/2010/main" val="202980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Option 2">
    <p:spTree>
      <p:nvGrpSpPr>
        <p:cNvPr id="1" name=""/>
        <p:cNvGrpSpPr/>
        <p:nvPr/>
      </p:nvGrpSpPr>
      <p:grpSpPr>
        <a:xfrm>
          <a:off x="0" y="0"/>
          <a:ext cx="0" cy="0"/>
          <a:chOff x="0" y="0"/>
          <a:chExt cx="0" cy="0"/>
        </a:xfrm>
      </p:grpSpPr>
      <p:sp>
        <p:nvSpPr>
          <p:cNvPr id="13" name="Rectangle 12"/>
          <p:cNvSpPr/>
          <p:nvPr/>
        </p:nvSpPr>
        <p:spPr>
          <a:xfrm>
            <a:off x="0" y="-1"/>
            <a:ext cx="2758101" cy="68580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2057400" cy="6356350"/>
          </a:xfrm>
        </p:spPr>
        <p:txBody>
          <a:bodyPr lIns="0">
            <a:normAutofit/>
          </a:bodyPr>
          <a:lstStyle>
            <a:lvl1pPr algn="l">
              <a:defRPr sz="30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213100" y="454026"/>
            <a:ext cx="5473700" cy="5672138"/>
          </a:xfrm>
        </p:spPr>
        <p:txBody>
          <a:bodyPr/>
          <a:lstStyle>
            <a:lvl2pPr>
              <a:defRPr>
                <a:solidFill>
                  <a:schemeClr val="accent1"/>
                </a:solidFill>
              </a:defRPr>
            </a:lvl2pPr>
            <a:lvl3pPr>
              <a:defRPr>
                <a:solidFill>
                  <a:schemeClr val="tx2"/>
                </a:solidFill>
              </a:defRPr>
            </a:lvl3pPr>
            <a:lvl4pPr>
              <a:defRPr>
                <a:solidFill>
                  <a:schemeClr val="bg1">
                    <a:lumMod val="50000"/>
                  </a:schemeClr>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213100" y="63563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5943600" y="6356350"/>
            <a:ext cx="1841500" cy="365125"/>
          </a:xfrm>
        </p:spPr>
        <p:txBody>
          <a:bodyPr/>
          <a:lstStyle/>
          <a:p>
            <a:fld id="{578A0C73-D945-1A4B-A945-058C1D45DC8B}" type="slidenum">
              <a:rPr lang="en-US" smtClean="0"/>
              <a:t>‹#›</a:t>
            </a:fld>
            <a:endParaRPr lang="en-US" dirty="0"/>
          </a:p>
        </p:txBody>
      </p:sp>
      <p:grpSp>
        <p:nvGrpSpPr>
          <p:cNvPr id="7" name="Group 6"/>
          <p:cNvGrpSpPr/>
          <p:nvPr/>
        </p:nvGrpSpPr>
        <p:grpSpPr>
          <a:xfrm>
            <a:off x="-1" y="6271730"/>
            <a:ext cx="9144001" cy="586610"/>
            <a:chOff x="-1" y="6271730"/>
            <a:chExt cx="9144001" cy="586610"/>
          </a:xfrm>
        </p:grpSpPr>
        <p:sp>
          <p:nvSpPr>
            <p:cNvPr id="8" name="Rectangle 7"/>
            <p:cNvSpPr/>
            <p:nvPr userDrawn="1"/>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108759" y="6271730"/>
              <a:ext cx="586270" cy="586270"/>
              <a:chOff x="8108759" y="6271730"/>
              <a:chExt cx="586270" cy="586270"/>
            </a:xfrm>
          </p:grpSpPr>
          <p:sp>
            <p:nvSpPr>
              <p:cNvPr id="10" name="Rectangle 9"/>
              <p:cNvSpPr/>
              <p:nvPr userDrawn="1"/>
            </p:nvSpPr>
            <p:spPr>
              <a:xfrm>
                <a:off x="8108759" y="6271730"/>
                <a:ext cx="586270" cy="586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IALogo-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3124" y="6404175"/>
                <a:ext cx="369199" cy="304427"/>
              </a:xfrm>
              <a:prstGeom prst="rect">
                <a:avLst/>
              </a:prstGeom>
            </p:spPr>
          </p:pic>
        </p:grpSp>
      </p:grpSp>
    </p:spTree>
    <p:extLst>
      <p:ext uri="{BB962C8B-B14F-4D97-AF65-F5344CB8AC3E}">
        <p14:creationId xmlns:p14="http://schemas.microsoft.com/office/powerpoint/2010/main" val="38680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Option 3">
    <p:spTree>
      <p:nvGrpSpPr>
        <p:cNvPr id="1" name=""/>
        <p:cNvGrpSpPr/>
        <p:nvPr/>
      </p:nvGrpSpPr>
      <p:grpSpPr>
        <a:xfrm>
          <a:off x="0" y="0"/>
          <a:ext cx="0" cy="0"/>
          <a:chOff x="0" y="0"/>
          <a:chExt cx="0" cy="0"/>
        </a:xfrm>
      </p:grpSpPr>
      <p:sp>
        <p:nvSpPr>
          <p:cNvPr id="13" name="Rectangle 12"/>
          <p:cNvSpPr/>
          <p:nvPr/>
        </p:nvSpPr>
        <p:spPr>
          <a:xfrm>
            <a:off x="3429000" y="1417638"/>
            <a:ext cx="5715000" cy="1998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3416300"/>
            <a:ext cx="5715000" cy="344204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1"/>
            <a:ext cx="9144000" cy="14257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417638"/>
          </a:xfrm>
        </p:spPr>
        <p:txBody>
          <a:bodyPr>
            <a:normAutofit/>
          </a:bodyPr>
          <a:lstStyle>
            <a:lvl1pPr>
              <a:defRPr sz="30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8788" y="63563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5943600" y="6356350"/>
            <a:ext cx="1841500" cy="365125"/>
          </a:xfrm>
        </p:spPr>
        <p:txBody>
          <a:bodyPr/>
          <a:lstStyle/>
          <a:p>
            <a:fld id="{578A0C73-D945-1A4B-A945-058C1D45DC8B}" type="slidenum">
              <a:rPr lang="en-US" smtClean="0"/>
              <a:pPr/>
              <a:t>‹#›</a:t>
            </a:fld>
            <a:endParaRPr lang="en-US" dirty="0"/>
          </a:p>
        </p:txBody>
      </p:sp>
      <p:grpSp>
        <p:nvGrpSpPr>
          <p:cNvPr id="7" name="Group 6"/>
          <p:cNvGrpSpPr/>
          <p:nvPr/>
        </p:nvGrpSpPr>
        <p:grpSpPr>
          <a:xfrm>
            <a:off x="-1" y="6271730"/>
            <a:ext cx="9144001" cy="586610"/>
            <a:chOff x="-1" y="6271730"/>
            <a:chExt cx="9144001" cy="586610"/>
          </a:xfrm>
        </p:grpSpPr>
        <p:sp>
          <p:nvSpPr>
            <p:cNvPr id="8" name="Rectangle 7"/>
            <p:cNvSpPr/>
            <p:nvPr userDrawn="1"/>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108759" y="6271730"/>
              <a:ext cx="586270" cy="586270"/>
              <a:chOff x="8108759" y="6271730"/>
              <a:chExt cx="586270" cy="586270"/>
            </a:xfrm>
          </p:grpSpPr>
          <p:sp>
            <p:nvSpPr>
              <p:cNvPr id="10" name="Rectangle 9"/>
              <p:cNvSpPr/>
              <p:nvPr userDrawn="1"/>
            </p:nvSpPr>
            <p:spPr>
              <a:xfrm>
                <a:off x="8108759" y="6271730"/>
                <a:ext cx="586270" cy="586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IALogo-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3124" y="6404175"/>
                <a:ext cx="369199" cy="304427"/>
              </a:xfrm>
              <a:prstGeom prst="rect">
                <a:avLst/>
              </a:prstGeom>
            </p:spPr>
          </p:pic>
        </p:grpSp>
      </p:grpSp>
      <p:sp>
        <p:nvSpPr>
          <p:cNvPr id="16" name="Text Placeholder 15"/>
          <p:cNvSpPr>
            <a:spLocks noGrp="1"/>
          </p:cNvSpPr>
          <p:nvPr>
            <p:ph type="body" sz="quarter" idx="13"/>
          </p:nvPr>
        </p:nvSpPr>
        <p:spPr>
          <a:xfrm>
            <a:off x="3759200" y="1425575"/>
            <a:ext cx="4927600" cy="1990725"/>
          </a:xfrm>
        </p:spPr>
        <p:txBody>
          <a:bodyPr lIns="0" rIns="0" anchor="ctr" anchorCtr="1">
            <a:normAutofit/>
          </a:bodyPr>
          <a:lstStyle>
            <a:lvl1pPr marL="0" indent="0" algn="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hart Placeholder 17"/>
          <p:cNvSpPr>
            <a:spLocks noGrp="1"/>
          </p:cNvSpPr>
          <p:nvPr>
            <p:ph type="chart" sz="quarter" idx="14"/>
          </p:nvPr>
        </p:nvSpPr>
        <p:spPr>
          <a:xfrm>
            <a:off x="3759200" y="3517900"/>
            <a:ext cx="4926013" cy="2654300"/>
          </a:xfrm>
        </p:spPr>
        <p:txBody>
          <a:bodyPr/>
          <a:lstStyle/>
          <a:p>
            <a:r>
              <a:rPr lang="en-US" dirty="0"/>
              <a:t>Click icon to add chart</a:t>
            </a:r>
          </a:p>
        </p:txBody>
      </p:sp>
      <p:sp>
        <p:nvSpPr>
          <p:cNvPr id="20" name="Content Placeholder 19"/>
          <p:cNvSpPr>
            <a:spLocks noGrp="1"/>
          </p:cNvSpPr>
          <p:nvPr>
            <p:ph sz="quarter" idx="15"/>
          </p:nvPr>
        </p:nvSpPr>
        <p:spPr>
          <a:xfrm>
            <a:off x="458788" y="1425575"/>
            <a:ext cx="2895600" cy="4846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New-PPT-2_sid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3048000" cy="6858000"/>
          </a:xfrm>
          <a:prstGeom prst="rect">
            <a:avLst/>
          </a:prstGeom>
        </p:spPr>
      </p:pic>
      <p:pic>
        <p:nvPicPr>
          <p:cNvPr id="19" name="Picture 18" descr="IIA-blue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5098" y="5988873"/>
            <a:ext cx="2180995" cy="408752"/>
          </a:xfrm>
          <a:prstGeom prst="rect">
            <a:avLst/>
          </a:prstGeom>
        </p:spPr>
      </p:pic>
      <p:sp>
        <p:nvSpPr>
          <p:cNvPr id="21" name="Rectangle 20"/>
          <p:cNvSpPr/>
          <p:nvPr userDrawn="1"/>
        </p:nvSpPr>
        <p:spPr>
          <a:xfrm>
            <a:off x="-1" y="6739468"/>
            <a:ext cx="9144001" cy="118872"/>
          </a:xfrm>
          <a:prstGeom prst="rect">
            <a:avLst/>
          </a:prstGeom>
          <a:solidFill>
            <a:srgbClr val="061D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37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Option 4">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3429000" cy="6739468"/>
          </a:xfrm>
        </p:spPr>
        <p:txBody>
          <a:bodyPr/>
          <a:lstStyle/>
          <a:p>
            <a:r>
              <a:rPr lang="en-US" dirty="0"/>
              <a:t>Click icon to add picture</a:t>
            </a:r>
          </a:p>
        </p:txBody>
      </p:sp>
      <p:sp>
        <p:nvSpPr>
          <p:cNvPr id="12" name="Rectangle 11"/>
          <p:cNvSpPr/>
          <p:nvPr/>
        </p:nvSpPr>
        <p:spPr>
          <a:xfrm>
            <a:off x="3429000" y="-1"/>
            <a:ext cx="5715000" cy="14257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83000" y="0"/>
            <a:ext cx="5003800" cy="1417638"/>
          </a:xfrm>
        </p:spPr>
        <p:txBody>
          <a:bodyPr>
            <a:normAutofit/>
          </a:bodyPr>
          <a:lstStyle>
            <a:lvl1pPr algn="l">
              <a:defRPr sz="30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8788" y="63563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5943600" y="6356350"/>
            <a:ext cx="1841500" cy="365125"/>
          </a:xfrm>
        </p:spPr>
        <p:txBody>
          <a:bodyPr/>
          <a:lstStyle/>
          <a:p>
            <a:fld id="{578A0C73-D945-1A4B-A945-058C1D45DC8B}" type="slidenum">
              <a:rPr lang="en-US" smtClean="0"/>
              <a:pPr/>
              <a:t>‹#›</a:t>
            </a:fld>
            <a:endParaRPr lang="en-US" dirty="0"/>
          </a:p>
        </p:txBody>
      </p:sp>
      <p:grpSp>
        <p:nvGrpSpPr>
          <p:cNvPr id="7" name="Group 6"/>
          <p:cNvGrpSpPr/>
          <p:nvPr/>
        </p:nvGrpSpPr>
        <p:grpSpPr>
          <a:xfrm>
            <a:off x="-1" y="6271730"/>
            <a:ext cx="9144001" cy="586610"/>
            <a:chOff x="-1" y="6271730"/>
            <a:chExt cx="9144001" cy="586610"/>
          </a:xfrm>
        </p:grpSpPr>
        <p:sp>
          <p:nvSpPr>
            <p:cNvPr id="8" name="Rectangle 7"/>
            <p:cNvSpPr/>
            <p:nvPr userDrawn="1"/>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108759" y="6271730"/>
              <a:ext cx="586270" cy="586270"/>
              <a:chOff x="8108759" y="6271730"/>
              <a:chExt cx="586270" cy="586270"/>
            </a:xfrm>
          </p:grpSpPr>
          <p:sp>
            <p:nvSpPr>
              <p:cNvPr id="10" name="Rectangle 9"/>
              <p:cNvSpPr/>
              <p:nvPr userDrawn="1"/>
            </p:nvSpPr>
            <p:spPr>
              <a:xfrm>
                <a:off x="8108759" y="6271730"/>
                <a:ext cx="586270" cy="586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IALogo-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3124" y="6404175"/>
                <a:ext cx="369199" cy="304427"/>
              </a:xfrm>
              <a:prstGeom prst="rect">
                <a:avLst/>
              </a:prstGeom>
            </p:spPr>
          </p:pic>
        </p:grpSp>
      </p:grpSp>
      <p:sp>
        <p:nvSpPr>
          <p:cNvPr id="17" name="Content Placeholder 16"/>
          <p:cNvSpPr>
            <a:spLocks noGrp="1"/>
          </p:cNvSpPr>
          <p:nvPr>
            <p:ph sz="quarter" idx="14"/>
          </p:nvPr>
        </p:nvSpPr>
        <p:spPr>
          <a:xfrm>
            <a:off x="3683000" y="1651000"/>
            <a:ext cx="5011738" cy="450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New-PPT-2_mai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352800"/>
            <a:ext cx="9144000" cy="3505200"/>
          </a:xfrm>
          <a:prstGeom prst="rect">
            <a:avLst/>
          </a:prstGeom>
        </p:spPr>
      </p:pic>
      <p:sp>
        <p:nvSpPr>
          <p:cNvPr id="14" name="Rectangle 13"/>
          <p:cNvSpPr/>
          <p:nvPr userDrawn="1"/>
        </p:nvSpPr>
        <p:spPr>
          <a:xfrm>
            <a:off x="-1" y="6739468"/>
            <a:ext cx="9144001" cy="1188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IIA-wh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5100" y="5988873"/>
            <a:ext cx="2180994" cy="408752"/>
          </a:xfrm>
          <a:prstGeom prst="rect">
            <a:avLst/>
          </a:prstGeom>
        </p:spPr>
      </p:pic>
    </p:spTree>
    <p:extLst>
      <p:ext uri="{BB962C8B-B14F-4D97-AF65-F5344CB8AC3E}">
        <p14:creationId xmlns:p14="http://schemas.microsoft.com/office/powerpoint/2010/main" val="228920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Option 5">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lvl1pPr>
              <a:defRPr sz="3000">
                <a:solidFill>
                  <a:schemeClr val="tx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58788" y="63563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5943600" y="6356350"/>
            <a:ext cx="1841500" cy="365125"/>
          </a:xfrm>
        </p:spPr>
        <p:txBody>
          <a:bodyPr/>
          <a:lstStyle/>
          <a:p>
            <a:fld id="{578A0C73-D945-1A4B-A945-058C1D45DC8B}" type="slidenum">
              <a:rPr lang="en-US" smtClean="0"/>
              <a:t>‹#›</a:t>
            </a:fld>
            <a:endParaRPr lang="en-US" dirty="0"/>
          </a:p>
        </p:txBody>
      </p:sp>
      <p:grpSp>
        <p:nvGrpSpPr>
          <p:cNvPr id="7" name="Group 6"/>
          <p:cNvGrpSpPr/>
          <p:nvPr/>
        </p:nvGrpSpPr>
        <p:grpSpPr>
          <a:xfrm>
            <a:off x="-1" y="6271730"/>
            <a:ext cx="9144001" cy="586610"/>
            <a:chOff x="-1" y="6271730"/>
            <a:chExt cx="9144001" cy="586610"/>
          </a:xfrm>
        </p:grpSpPr>
        <p:sp>
          <p:nvSpPr>
            <p:cNvPr id="8" name="Rectangle 7"/>
            <p:cNvSpPr/>
            <p:nvPr userDrawn="1"/>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108759" y="6271730"/>
              <a:ext cx="586270" cy="586270"/>
              <a:chOff x="8108759" y="6271730"/>
              <a:chExt cx="586270" cy="586270"/>
            </a:xfrm>
          </p:grpSpPr>
          <p:sp>
            <p:nvSpPr>
              <p:cNvPr id="10" name="Rectangle 9"/>
              <p:cNvSpPr/>
              <p:nvPr userDrawn="1"/>
            </p:nvSpPr>
            <p:spPr>
              <a:xfrm>
                <a:off x="8108759" y="6271730"/>
                <a:ext cx="586270" cy="586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IALogo-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3124" y="6404175"/>
                <a:ext cx="369199" cy="304427"/>
              </a:xfrm>
              <a:prstGeom prst="rect">
                <a:avLst/>
              </a:prstGeom>
            </p:spPr>
          </p:pic>
        </p:grpSp>
      </p:grpSp>
      <p:sp>
        <p:nvSpPr>
          <p:cNvPr id="14" name="Picture Placeholder 13"/>
          <p:cNvSpPr>
            <a:spLocks noGrp="1"/>
          </p:cNvSpPr>
          <p:nvPr>
            <p:ph type="pic" sz="quarter" idx="13"/>
          </p:nvPr>
        </p:nvSpPr>
        <p:spPr>
          <a:xfrm>
            <a:off x="0" y="2133600"/>
            <a:ext cx="3060700" cy="1778000"/>
          </a:xfrm>
        </p:spPr>
        <p:txBody>
          <a:bodyPr/>
          <a:lstStyle/>
          <a:p>
            <a:r>
              <a:rPr lang="en-US" dirty="0"/>
              <a:t>Click icon to add picture</a:t>
            </a:r>
          </a:p>
        </p:txBody>
      </p:sp>
      <p:sp>
        <p:nvSpPr>
          <p:cNvPr id="16" name="Content Placeholder 15"/>
          <p:cNvSpPr>
            <a:spLocks noGrp="1"/>
          </p:cNvSpPr>
          <p:nvPr>
            <p:ph sz="quarter" idx="14"/>
          </p:nvPr>
        </p:nvSpPr>
        <p:spPr>
          <a:xfrm>
            <a:off x="3060700" y="2133600"/>
            <a:ext cx="6083300" cy="1778000"/>
          </a:xfrm>
          <a:solidFill>
            <a:schemeClr val="accent5">
              <a:lumMod val="50000"/>
            </a:schemeClr>
          </a:solidFill>
        </p:spPr>
        <p:txBody>
          <a:bodyPr lIns="365760" rIns="365760" anchor="ctr" anchorCtr="0">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7"/>
          <p:cNvSpPr>
            <a:spLocks noGrp="1"/>
          </p:cNvSpPr>
          <p:nvPr>
            <p:ph type="body" sz="quarter" idx="15"/>
          </p:nvPr>
        </p:nvSpPr>
        <p:spPr>
          <a:xfrm>
            <a:off x="558800" y="4000500"/>
            <a:ext cx="8043863" cy="208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375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8788" y="63563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5943600" y="6356350"/>
            <a:ext cx="1841500" cy="365125"/>
          </a:xfrm>
        </p:spPr>
        <p:txBody>
          <a:bodyPr/>
          <a:lstStyle/>
          <a:p>
            <a:fld id="{578A0C73-D945-1A4B-A945-058C1D45DC8B}" type="slidenum">
              <a:rPr lang="en-US" smtClean="0"/>
              <a:t>‹#›</a:t>
            </a:fld>
            <a:endParaRPr lang="en-US" dirty="0"/>
          </a:p>
        </p:txBody>
      </p:sp>
      <p:grpSp>
        <p:nvGrpSpPr>
          <p:cNvPr id="7" name="Group 6"/>
          <p:cNvGrpSpPr/>
          <p:nvPr/>
        </p:nvGrpSpPr>
        <p:grpSpPr>
          <a:xfrm>
            <a:off x="-1" y="6271730"/>
            <a:ext cx="9144001" cy="586610"/>
            <a:chOff x="-1" y="6271730"/>
            <a:chExt cx="9144001" cy="586610"/>
          </a:xfrm>
        </p:grpSpPr>
        <p:sp>
          <p:nvSpPr>
            <p:cNvPr id="8" name="Rectangle 7"/>
            <p:cNvSpPr/>
            <p:nvPr userDrawn="1"/>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108759" y="6271730"/>
              <a:ext cx="586270" cy="586270"/>
              <a:chOff x="8108759" y="6271730"/>
              <a:chExt cx="586270" cy="586270"/>
            </a:xfrm>
          </p:grpSpPr>
          <p:sp>
            <p:nvSpPr>
              <p:cNvPr id="10" name="Rectangle 9"/>
              <p:cNvSpPr/>
              <p:nvPr userDrawn="1"/>
            </p:nvSpPr>
            <p:spPr>
              <a:xfrm>
                <a:off x="8108759" y="6271730"/>
                <a:ext cx="586270" cy="586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IALogo-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3124" y="6404175"/>
                <a:ext cx="369199" cy="304427"/>
              </a:xfrm>
              <a:prstGeom prst="rect">
                <a:avLst/>
              </a:prstGeom>
            </p:spPr>
          </p:pic>
        </p:grpSp>
      </p:grpSp>
      <p:sp>
        <p:nvSpPr>
          <p:cNvPr id="15" name="Picture Placeholder 17"/>
          <p:cNvSpPr>
            <a:spLocks noGrp="1"/>
          </p:cNvSpPr>
          <p:nvPr>
            <p:ph type="pic" sz="quarter" idx="10"/>
          </p:nvPr>
        </p:nvSpPr>
        <p:spPr>
          <a:xfrm>
            <a:off x="0" y="0"/>
            <a:ext cx="3429000" cy="6739468"/>
          </a:xfrm>
        </p:spPr>
        <p:txBody>
          <a:bodyPr/>
          <a:lstStyle/>
          <a:p>
            <a:r>
              <a:rPr lang="en-US" dirty="0"/>
              <a:t>Click icon to add picture</a:t>
            </a:r>
          </a:p>
        </p:txBody>
      </p:sp>
      <p:sp>
        <p:nvSpPr>
          <p:cNvPr id="17" name="Title 1"/>
          <p:cNvSpPr>
            <a:spLocks noGrp="1"/>
          </p:cNvSpPr>
          <p:nvPr>
            <p:ph type="title"/>
          </p:nvPr>
        </p:nvSpPr>
        <p:spPr>
          <a:xfrm>
            <a:off x="2286000" y="2514600"/>
            <a:ext cx="6858000" cy="1828800"/>
          </a:xfrm>
          <a:solidFill>
            <a:schemeClr val="tx1"/>
          </a:solidFill>
          <a:ln>
            <a:noFill/>
          </a:ln>
        </p:spPr>
        <p:txBody>
          <a:bodyPr>
            <a:normAutofit/>
          </a:bodyPr>
          <a:lstStyle>
            <a:lvl1pPr>
              <a:defRPr sz="30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5817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Transition Slide">
    <p:spTree>
      <p:nvGrpSpPr>
        <p:cNvPr id="1" name=""/>
        <p:cNvGrpSpPr/>
        <p:nvPr/>
      </p:nvGrpSpPr>
      <p:grpSpPr>
        <a:xfrm>
          <a:off x="0" y="0"/>
          <a:ext cx="0" cy="0"/>
          <a:chOff x="0" y="0"/>
          <a:chExt cx="0" cy="0"/>
        </a:xfrm>
      </p:grpSpPr>
      <p:sp>
        <p:nvSpPr>
          <p:cNvPr id="15" name="Picture Placeholder 17"/>
          <p:cNvSpPr>
            <a:spLocks noGrp="1"/>
          </p:cNvSpPr>
          <p:nvPr>
            <p:ph type="pic" sz="quarter" idx="10"/>
          </p:nvPr>
        </p:nvSpPr>
        <p:spPr>
          <a:xfrm>
            <a:off x="0" y="0"/>
            <a:ext cx="5715000" cy="6739468"/>
          </a:xfrm>
        </p:spPr>
        <p:txBody>
          <a:bodyPr/>
          <a:lstStyle/>
          <a:p>
            <a:r>
              <a:rPr lang="en-US" dirty="0"/>
              <a:t>Click icon to add picture</a:t>
            </a:r>
          </a:p>
        </p:txBody>
      </p:sp>
      <p:sp>
        <p:nvSpPr>
          <p:cNvPr id="12" name="Rectangle 11"/>
          <p:cNvSpPr/>
          <p:nvPr/>
        </p:nvSpPr>
        <p:spPr>
          <a:xfrm>
            <a:off x="5715000" y="2133600"/>
            <a:ext cx="3429000" cy="47247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Footer Placeholder 4"/>
          <p:cNvSpPr>
            <a:spLocks noGrp="1"/>
          </p:cNvSpPr>
          <p:nvPr>
            <p:ph type="ftr" sz="quarter" idx="11"/>
          </p:nvPr>
        </p:nvSpPr>
        <p:spPr>
          <a:xfrm>
            <a:off x="458788" y="6356350"/>
            <a:ext cx="2895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5943600" y="6356350"/>
            <a:ext cx="1841500" cy="365125"/>
          </a:xfrm>
        </p:spPr>
        <p:txBody>
          <a:bodyPr/>
          <a:lstStyle/>
          <a:p>
            <a:fld id="{578A0C73-D945-1A4B-A945-058C1D45DC8B}" type="slidenum">
              <a:rPr lang="en-US" smtClean="0"/>
              <a:t>‹#›</a:t>
            </a:fld>
            <a:endParaRPr lang="en-US" dirty="0"/>
          </a:p>
        </p:txBody>
      </p:sp>
      <p:grpSp>
        <p:nvGrpSpPr>
          <p:cNvPr id="7" name="Group 6"/>
          <p:cNvGrpSpPr/>
          <p:nvPr/>
        </p:nvGrpSpPr>
        <p:grpSpPr>
          <a:xfrm>
            <a:off x="-1" y="6271730"/>
            <a:ext cx="9144001" cy="586610"/>
            <a:chOff x="-1" y="6271730"/>
            <a:chExt cx="9144001" cy="586610"/>
          </a:xfrm>
        </p:grpSpPr>
        <p:sp>
          <p:nvSpPr>
            <p:cNvPr id="8" name="Rectangle 7"/>
            <p:cNvSpPr/>
            <p:nvPr userDrawn="1"/>
          </p:nvSpPr>
          <p:spPr>
            <a:xfrm>
              <a:off x="-1" y="6739468"/>
              <a:ext cx="9144001" cy="118872"/>
            </a:xfrm>
            <a:prstGeom prst="rect">
              <a:avLst/>
            </a:prstGeom>
            <a:solidFill>
              <a:srgbClr val="008F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108759" y="6271730"/>
              <a:ext cx="586270" cy="586270"/>
              <a:chOff x="8108759" y="6271730"/>
              <a:chExt cx="586270" cy="586270"/>
            </a:xfrm>
          </p:grpSpPr>
          <p:sp>
            <p:nvSpPr>
              <p:cNvPr id="10" name="Rectangle 9"/>
              <p:cNvSpPr/>
              <p:nvPr userDrawn="1"/>
            </p:nvSpPr>
            <p:spPr>
              <a:xfrm>
                <a:off x="8108759" y="6271730"/>
                <a:ext cx="586270" cy="5862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IALogo-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3124" y="6404175"/>
                <a:ext cx="369199" cy="304427"/>
              </a:xfrm>
              <a:prstGeom prst="rect">
                <a:avLst/>
              </a:prstGeom>
            </p:spPr>
          </p:pic>
        </p:grpSp>
      </p:grpSp>
      <p:sp>
        <p:nvSpPr>
          <p:cNvPr id="17" name="Title 1"/>
          <p:cNvSpPr>
            <a:spLocks noGrp="1"/>
          </p:cNvSpPr>
          <p:nvPr>
            <p:ph type="title"/>
          </p:nvPr>
        </p:nvSpPr>
        <p:spPr>
          <a:xfrm>
            <a:off x="5943600" y="2286000"/>
            <a:ext cx="2997200" cy="4292600"/>
          </a:xfrm>
        </p:spPr>
        <p:txBody>
          <a:bodyPr>
            <a:normAutofit/>
          </a:bodyPr>
          <a:lstStyle>
            <a:lvl1pPr algn="l">
              <a:defRPr sz="3000" b="0">
                <a:solidFill>
                  <a:schemeClr val="bg1"/>
                </a:solidFill>
              </a:defRPr>
            </a:lvl1pPr>
          </a:lstStyle>
          <a:p>
            <a:r>
              <a:rPr lang="en-US"/>
              <a:t>Click to edit Master title style</a:t>
            </a:r>
            <a:endParaRPr lang="en-US" dirty="0"/>
          </a:p>
        </p:txBody>
      </p:sp>
      <p:sp>
        <p:nvSpPr>
          <p:cNvPr id="13" name="Rectangle 12"/>
          <p:cNvSpPr/>
          <p:nvPr/>
        </p:nvSpPr>
        <p:spPr>
          <a:xfrm>
            <a:off x="5715000" y="0"/>
            <a:ext cx="3429000" cy="2133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30041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0" y="0"/>
            <a:ext cx="4572000" cy="6739468"/>
          </a:xfrm>
        </p:spPr>
        <p:txBody>
          <a:bodyPr/>
          <a:lstStyle/>
          <a:p>
            <a:r>
              <a:rPr lang="en-US" dirty="0"/>
              <a:t>Click icon to add picture</a:t>
            </a:r>
          </a:p>
        </p:txBody>
      </p:sp>
      <p:sp>
        <p:nvSpPr>
          <p:cNvPr id="2" name="Title 1"/>
          <p:cNvSpPr>
            <a:spLocks noGrp="1"/>
          </p:cNvSpPr>
          <p:nvPr>
            <p:ph type="ctrTitle"/>
          </p:nvPr>
        </p:nvSpPr>
        <p:spPr>
          <a:xfrm>
            <a:off x="4571999" y="2130425"/>
            <a:ext cx="4113213" cy="2581275"/>
          </a:xfrm>
        </p:spPr>
        <p:txBody>
          <a:bodyPr rIns="0">
            <a:normAutofit/>
          </a:bodyPr>
          <a:lstStyle>
            <a:lvl1pPr algn="r">
              <a:defRPr sz="36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016499" y="5283200"/>
            <a:ext cx="3668713" cy="1114425"/>
          </a:xfrm>
        </p:spPr>
        <p:txBody>
          <a:bodyPr rIns="0" anchor="ctr" anchorCtr="0">
            <a:normAutofit/>
          </a:bodyPr>
          <a:lstStyle>
            <a:lvl1pPr marL="0" indent="0" algn="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2376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71488"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A0C73-D945-1A4B-A945-058C1D45DC8B}" type="slidenum">
              <a:rPr lang="en-US" smtClean="0"/>
              <a:t>‹#›</a:t>
            </a:fld>
            <a:endParaRPr lang="en-US" dirty="0"/>
          </a:p>
        </p:txBody>
      </p:sp>
    </p:spTree>
    <p:extLst>
      <p:ext uri="{BB962C8B-B14F-4D97-AF65-F5344CB8AC3E}">
        <p14:creationId xmlns:p14="http://schemas.microsoft.com/office/powerpoint/2010/main" val="27141246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684" r:id="rId10"/>
    <p:sldLayoutId id="2147483663" r:id="rId11"/>
    <p:sldLayoutId id="2147483667" r:id="rId12"/>
    <p:sldLayoutId id="2147483669" r:id="rId13"/>
    <p:sldLayoutId id="2147483670" r:id="rId14"/>
    <p:sldLayoutId id="2147483671" r:id="rId15"/>
    <p:sldLayoutId id="2147483672" r:id="rId16"/>
    <p:sldLayoutId id="2147483673" r:id="rId17"/>
    <p:sldLayoutId id="2147483734" r:id="rId18"/>
    <p:sldLayoutId id="2147483746" r:id="rId19"/>
    <p:sldLayoutId id="214748374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a.theiia.org/certification/cia-certification/Pages/Internal-Audit-Practitioner.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linkedin.com/company/iia-north-jersey/" TargetMode="External"/><Relationship Id="rId3" Type="http://schemas.openxmlformats.org/officeDocument/2006/relationships/hyperlink" Target="theiia.org" TargetMode="External"/><Relationship Id="rId7" Type="http://schemas.openxmlformats.org/officeDocument/2006/relationships/hyperlink" Target="chapters.theiia.org/central-jerse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linkedin.com/company/iia-central-jersey/" TargetMode="External"/><Relationship Id="rId5" Type="http://schemas.openxmlformats.org/officeDocument/2006/relationships/hyperlink" Target="https://na.theiia.org/about-us/about-ia/Pages/Academic-Relations-Resources-for-Students.aspx" TargetMode="External"/><Relationship Id="rId4" Type="http://schemas.openxmlformats.org/officeDocument/2006/relationships/hyperlink" Target="https://www.linkedin.com/company/the-institute-of-internal-auditors-inc/" TargetMode="External"/><Relationship Id="rId9" Type="http://schemas.openxmlformats.org/officeDocument/2006/relationships/hyperlink" Target="chapters.theiia.org/north-jersey/"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internalaudit360.com/ten-things-every-new-internal-auditor-should-know/"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hyperlink" Target="https://www.linkedin.com/company/iia-north-jersey"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chapters.theiia.org/central-jersey/Careers/Pages/Career-Postings.aspx" TargetMode="External"/><Relationship Id="rId2" Type="http://schemas.openxmlformats.org/officeDocument/2006/relationships/hyperlink" Target="https://chapters.theiia.org/north-jersey-chapter/Careers/" TargetMode="External"/><Relationship Id="rId1" Type="http://schemas.openxmlformats.org/officeDocument/2006/relationships/slideLayout" Target="../slideLayouts/slideLayout2.xml"/><Relationship Id="rId4" Type="http://schemas.openxmlformats.org/officeDocument/2006/relationships/hyperlink" Target="https://internalaudit.rutgers.edu/internship-progra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5094" t="-30717" r="18572" b="-1"/>
          <a:stretch/>
        </p:blipFill>
        <p:spPr/>
      </p:pic>
      <p:sp>
        <p:nvSpPr>
          <p:cNvPr id="3" name="Title 2"/>
          <p:cNvSpPr>
            <a:spLocks noGrp="1"/>
          </p:cNvSpPr>
          <p:nvPr>
            <p:ph type="ctrTitle"/>
          </p:nvPr>
        </p:nvSpPr>
        <p:spPr>
          <a:xfrm>
            <a:off x="4571999" y="2130425"/>
            <a:ext cx="4267201" cy="2581275"/>
          </a:xfrm>
        </p:spPr>
        <p:txBody>
          <a:bodyPr/>
          <a:lstStyle/>
          <a:p>
            <a:r>
              <a:rPr lang="en-US" dirty="0"/>
              <a:t>Internal Auditing</a:t>
            </a:r>
            <a:endParaRPr lang="en-US" i="1" dirty="0"/>
          </a:p>
        </p:txBody>
      </p:sp>
      <p:sp>
        <p:nvSpPr>
          <p:cNvPr id="4" name="Subtitle 3"/>
          <p:cNvSpPr>
            <a:spLocks noGrp="1"/>
          </p:cNvSpPr>
          <p:nvPr>
            <p:ph type="subTitle" idx="1"/>
          </p:nvPr>
        </p:nvSpPr>
        <p:spPr>
          <a:xfrm>
            <a:off x="4571998" y="5283200"/>
            <a:ext cx="4267201" cy="1114425"/>
          </a:xfrm>
        </p:spPr>
        <p:txBody>
          <a:bodyPr>
            <a:normAutofit fontScale="92500"/>
          </a:bodyPr>
          <a:lstStyle/>
          <a:p>
            <a:r>
              <a:rPr lang="en-US" sz="2600" b="1" i="1" dirty="0">
                <a:solidFill>
                  <a:schemeClr val="tx2"/>
                </a:solidFill>
              </a:rPr>
              <a:t>Institute of Internal Auditors</a:t>
            </a:r>
          </a:p>
          <a:p>
            <a:r>
              <a:rPr lang="en-US" i="1" dirty="0"/>
              <a:t>Central &amp; North Jersey Chapters</a:t>
            </a:r>
          </a:p>
        </p:txBody>
      </p:sp>
    </p:spTree>
    <p:extLst>
      <p:ext uri="{BB962C8B-B14F-4D97-AF65-F5344CB8AC3E}">
        <p14:creationId xmlns:p14="http://schemas.microsoft.com/office/powerpoint/2010/main" val="330500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an Outstanding Internal Auditor?</a:t>
            </a:r>
          </a:p>
        </p:txBody>
      </p:sp>
      <p:pic>
        <p:nvPicPr>
          <p:cNvPr id="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67016"/>
            <a:ext cx="9144000" cy="4334917"/>
          </a:xfrm>
        </p:spPr>
      </p:pic>
    </p:spTree>
    <p:extLst>
      <p:ext uri="{BB962C8B-B14F-4D97-AF65-F5344CB8AC3E}">
        <p14:creationId xmlns:p14="http://schemas.microsoft.com/office/powerpoint/2010/main" val="172945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7DE1-FD3B-48B2-B6B7-32DF9FF73A88}"/>
              </a:ext>
            </a:extLst>
          </p:cNvPr>
          <p:cNvSpPr>
            <a:spLocks noGrp="1"/>
          </p:cNvSpPr>
          <p:nvPr>
            <p:ph type="title"/>
          </p:nvPr>
        </p:nvSpPr>
        <p:spPr/>
        <p:txBody>
          <a:bodyPr/>
          <a:lstStyle/>
          <a:p>
            <a:r>
              <a:rPr lang="en-US" dirty="0"/>
              <a:t>Investing in Your Career</a:t>
            </a:r>
          </a:p>
        </p:txBody>
      </p:sp>
      <p:sp>
        <p:nvSpPr>
          <p:cNvPr id="3" name="Content Placeholder 2">
            <a:extLst>
              <a:ext uri="{FF2B5EF4-FFF2-40B4-BE49-F238E27FC236}">
                <a16:creationId xmlns:a16="http://schemas.microsoft.com/office/drawing/2014/main" id="{1D6B3230-8DF8-4AB4-A870-704B5F87AD24}"/>
              </a:ext>
            </a:extLst>
          </p:cNvPr>
          <p:cNvSpPr>
            <a:spLocks noGrp="1"/>
          </p:cNvSpPr>
          <p:nvPr>
            <p:ph idx="1"/>
          </p:nvPr>
        </p:nvSpPr>
        <p:spPr>
          <a:xfrm>
            <a:off x="457200" y="1509823"/>
            <a:ext cx="8229600" cy="5209953"/>
          </a:xfrm>
        </p:spPr>
        <p:txBody>
          <a:bodyPr>
            <a:normAutofit fontScale="77500" lnSpcReduction="20000"/>
          </a:bodyPr>
          <a:lstStyle/>
          <a:p>
            <a:r>
              <a:rPr lang="en-US" sz="3000" b="1" dirty="0">
                <a:solidFill>
                  <a:schemeClr val="accent1"/>
                </a:solidFill>
              </a:rPr>
              <a:t>Become Certified</a:t>
            </a:r>
          </a:p>
          <a:p>
            <a:pPr lvl="1"/>
            <a:r>
              <a:rPr lang="en-US" sz="2400" b="1" dirty="0">
                <a:solidFill>
                  <a:schemeClr val="tx2"/>
                </a:solidFill>
              </a:rPr>
              <a:t>CHIAP </a:t>
            </a:r>
            <a:r>
              <a:rPr lang="en-US" sz="2400" dirty="0">
                <a:solidFill>
                  <a:schemeClr val="tx2"/>
                </a:solidFill>
              </a:rPr>
              <a:t>– Certified Healthcare Internal Audit Professional</a:t>
            </a:r>
          </a:p>
          <a:p>
            <a:pPr lvl="1"/>
            <a:r>
              <a:rPr lang="en-US" sz="2400" b="1" dirty="0">
                <a:solidFill>
                  <a:schemeClr val="tx2"/>
                </a:solidFill>
              </a:rPr>
              <a:t>CIA</a:t>
            </a:r>
            <a:r>
              <a:rPr lang="en-US" sz="2400" dirty="0">
                <a:solidFill>
                  <a:schemeClr val="tx2"/>
                </a:solidFill>
              </a:rPr>
              <a:t> – Certified Internal Auditor*</a:t>
            </a:r>
          </a:p>
          <a:p>
            <a:pPr lvl="1"/>
            <a:r>
              <a:rPr lang="en-US" sz="2400" b="1" dirty="0">
                <a:solidFill>
                  <a:schemeClr val="tx2"/>
                </a:solidFill>
              </a:rPr>
              <a:t>CISA </a:t>
            </a:r>
            <a:r>
              <a:rPr lang="en-US" sz="2400" dirty="0">
                <a:solidFill>
                  <a:schemeClr val="tx2"/>
                </a:solidFill>
              </a:rPr>
              <a:t>– Certified Information Systems Auditor </a:t>
            </a:r>
          </a:p>
          <a:p>
            <a:pPr lvl="1"/>
            <a:r>
              <a:rPr lang="en-US" sz="2400" b="1" dirty="0">
                <a:solidFill>
                  <a:schemeClr val="tx2"/>
                </a:solidFill>
              </a:rPr>
              <a:t>CPA</a:t>
            </a:r>
            <a:r>
              <a:rPr lang="en-US" sz="2400" dirty="0">
                <a:solidFill>
                  <a:schemeClr val="tx2"/>
                </a:solidFill>
              </a:rPr>
              <a:t> – Certified Public Accountant</a:t>
            </a:r>
          </a:p>
          <a:p>
            <a:pPr lvl="1"/>
            <a:r>
              <a:rPr lang="en-US" sz="2400" b="1" dirty="0">
                <a:solidFill>
                  <a:schemeClr val="tx2"/>
                </a:solidFill>
              </a:rPr>
              <a:t>CPEA – </a:t>
            </a:r>
            <a:r>
              <a:rPr lang="en-US" sz="2400" dirty="0">
                <a:solidFill>
                  <a:schemeClr val="tx2"/>
                </a:solidFill>
              </a:rPr>
              <a:t>Certified Professional Environmental Auditor*</a:t>
            </a:r>
            <a:endParaRPr lang="en-US" sz="2400" b="1" dirty="0">
              <a:solidFill>
                <a:schemeClr val="tx2"/>
              </a:solidFill>
            </a:endParaRPr>
          </a:p>
          <a:p>
            <a:pPr lvl="1"/>
            <a:r>
              <a:rPr lang="en-US" sz="2400" b="1" dirty="0">
                <a:solidFill>
                  <a:schemeClr val="tx2"/>
                </a:solidFill>
              </a:rPr>
              <a:t>CPSA – </a:t>
            </a:r>
            <a:r>
              <a:rPr lang="en-US" sz="2400" dirty="0">
                <a:solidFill>
                  <a:schemeClr val="tx2"/>
                </a:solidFill>
              </a:rPr>
              <a:t>Certified Process Safety Auditor*</a:t>
            </a:r>
          </a:p>
          <a:p>
            <a:pPr lvl="1"/>
            <a:r>
              <a:rPr lang="en-US" sz="2400" b="1" dirty="0">
                <a:solidFill>
                  <a:schemeClr val="tx2"/>
                </a:solidFill>
              </a:rPr>
              <a:t>CRMA – </a:t>
            </a:r>
            <a:r>
              <a:rPr lang="en-US" sz="2400" dirty="0">
                <a:solidFill>
                  <a:schemeClr val="tx2"/>
                </a:solidFill>
              </a:rPr>
              <a:t>Certification in Risk Management Assurance*</a:t>
            </a:r>
          </a:p>
          <a:p>
            <a:pPr lvl="1"/>
            <a:r>
              <a:rPr lang="en-US" sz="2400" b="1" dirty="0">
                <a:solidFill>
                  <a:schemeClr val="tx2"/>
                </a:solidFill>
                <a:hlinkClick r:id="rId3"/>
              </a:rPr>
              <a:t>IAP</a:t>
            </a:r>
            <a:r>
              <a:rPr lang="en-US" sz="2400" dirty="0">
                <a:solidFill>
                  <a:schemeClr val="tx2"/>
                </a:solidFill>
              </a:rPr>
              <a:t> – Internal Audit Practitioner* </a:t>
            </a:r>
            <a:r>
              <a:rPr lang="en-US" sz="2400" i="1" dirty="0">
                <a:solidFill>
                  <a:schemeClr val="accent6"/>
                </a:solidFill>
              </a:rPr>
              <a:t>– recommended for students!</a:t>
            </a:r>
            <a:endParaRPr lang="en-US" sz="2400" b="1" i="1" dirty="0">
              <a:solidFill>
                <a:schemeClr val="accent6"/>
              </a:solidFill>
            </a:endParaRPr>
          </a:p>
          <a:p>
            <a:pPr lvl="1"/>
            <a:r>
              <a:rPr lang="en-US" sz="2400" b="1" dirty="0">
                <a:solidFill>
                  <a:schemeClr val="tx2"/>
                </a:solidFill>
              </a:rPr>
              <a:t>QIAL – </a:t>
            </a:r>
            <a:r>
              <a:rPr lang="en-US" sz="2400" dirty="0">
                <a:solidFill>
                  <a:schemeClr val="tx2"/>
                </a:solidFill>
              </a:rPr>
              <a:t>Qualification in Internal Audit Leadership*</a:t>
            </a:r>
          </a:p>
          <a:p>
            <a:r>
              <a:rPr lang="en-US" sz="3000" b="1" dirty="0">
                <a:solidFill>
                  <a:schemeClr val="accent1"/>
                </a:solidFill>
              </a:rPr>
              <a:t>Learn about your industry</a:t>
            </a:r>
          </a:p>
          <a:p>
            <a:pPr lvl="1"/>
            <a:r>
              <a:rPr lang="en-US" sz="2500" dirty="0">
                <a:solidFill>
                  <a:schemeClr val="tx1"/>
                </a:solidFill>
              </a:rPr>
              <a:t>Read what you boss reads (industry news feeds, risk management, IIA) spend time each day!</a:t>
            </a:r>
          </a:p>
          <a:p>
            <a:r>
              <a:rPr lang="en-US" sz="3000" b="1" dirty="0">
                <a:solidFill>
                  <a:schemeClr val="accent1"/>
                </a:solidFill>
              </a:rPr>
              <a:t>Networking, Networking, Networking!</a:t>
            </a:r>
          </a:p>
          <a:p>
            <a:pPr lvl="1"/>
            <a:r>
              <a:rPr lang="en-US" sz="2500" dirty="0">
                <a:solidFill>
                  <a:schemeClr val="tx1"/>
                </a:solidFill>
              </a:rPr>
              <a:t>Join the IIA, industry groups, alumni associations</a:t>
            </a:r>
          </a:p>
          <a:p>
            <a:pPr lvl="2"/>
            <a:r>
              <a:rPr lang="en-US" sz="2300" dirty="0"/>
              <a:t>Take leadership positions</a:t>
            </a:r>
          </a:p>
          <a:p>
            <a:pPr lvl="2"/>
            <a:r>
              <a:rPr lang="en-US" sz="2300" dirty="0"/>
              <a:t>Safe environment to develop key career skills</a:t>
            </a:r>
          </a:p>
        </p:txBody>
      </p:sp>
      <p:sp>
        <p:nvSpPr>
          <p:cNvPr id="5" name="TextBox 4"/>
          <p:cNvSpPr txBox="1"/>
          <p:nvPr/>
        </p:nvSpPr>
        <p:spPr>
          <a:xfrm>
            <a:off x="0" y="6491042"/>
            <a:ext cx="5199321" cy="307777"/>
          </a:xfrm>
          <a:prstGeom prst="rect">
            <a:avLst/>
          </a:prstGeom>
          <a:noFill/>
        </p:spPr>
        <p:txBody>
          <a:bodyPr wrap="square" rtlCol="0">
            <a:spAutoFit/>
          </a:bodyPr>
          <a:lstStyle/>
          <a:p>
            <a:r>
              <a:rPr lang="en-US" sz="1400" i="1" dirty="0"/>
              <a:t>*Issued by The Institute of Internal Auditors</a:t>
            </a:r>
          </a:p>
        </p:txBody>
      </p:sp>
    </p:spTree>
    <p:extLst>
      <p:ext uri="{BB962C8B-B14F-4D97-AF65-F5344CB8AC3E}">
        <p14:creationId xmlns:p14="http://schemas.microsoft.com/office/powerpoint/2010/main" val="95149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4000" y="0"/>
            <a:ext cx="2260600" cy="6356350"/>
          </a:xfrm>
        </p:spPr>
        <p:txBody>
          <a:bodyPr>
            <a:normAutofit/>
          </a:bodyPr>
          <a:lstStyle/>
          <a:p>
            <a:pPr algn="ctr"/>
            <a:r>
              <a:rPr lang="en-US" sz="3000" b="1" dirty="0">
                <a:solidFill>
                  <a:srgbClr val="2D74AB"/>
                </a:solidFill>
              </a:rPr>
              <a:t>Break-Out Rooms/ Speed Networking</a:t>
            </a:r>
          </a:p>
        </p:txBody>
      </p:sp>
      <p:sp>
        <p:nvSpPr>
          <p:cNvPr id="5" name="Content Placeholder 4"/>
          <p:cNvSpPr>
            <a:spLocks noGrp="1"/>
          </p:cNvSpPr>
          <p:nvPr>
            <p:ph idx="1"/>
          </p:nvPr>
        </p:nvSpPr>
        <p:spPr>
          <a:xfrm>
            <a:off x="2960176" y="454026"/>
            <a:ext cx="5858360" cy="5672138"/>
          </a:xfrm>
        </p:spPr>
        <p:txBody>
          <a:bodyPr>
            <a:normAutofit/>
          </a:bodyPr>
          <a:lstStyle/>
          <a:p>
            <a:pPr>
              <a:buFont typeface="Arial" panose="020B0604020202020204" pitchFamily="34" charset="0"/>
              <a:buChar char="•"/>
            </a:pPr>
            <a:r>
              <a:rPr lang="en-US" dirty="0">
                <a:latin typeface="+mj-lt"/>
                <a:cs typeface="Calibri" panose="020F0502020204030204" pitchFamily="34" charset="0"/>
              </a:rPr>
              <a:t>You will have the opportunity to learn more about internal auditing from industry professionals in break-out rooms</a:t>
            </a:r>
          </a:p>
          <a:p>
            <a:pPr>
              <a:buFont typeface="Arial" panose="020B0604020202020204" pitchFamily="34" charset="0"/>
              <a:buChar char="•"/>
            </a:pPr>
            <a:r>
              <a:rPr lang="en-US" dirty="0">
                <a:latin typeface="+mj-lt"/>
                <a:cs typeface="Calibri" panose="020F0502020204030204" pitchFamily="34" charset="0"/>
              </a:rPr>
              <a:t>You will be assigned to a break-out room and then you will move to the next break-out rooms</a:t>
            </a:r>
          </a:p>
          <a:p>
            <a:pPr>
              <a:buFont typeface="Arial" panose="020B0604020202020204" pitchFamily="34" charset="0"/>
              <a:buChar char="•"/>
            </a:pPr>
            <a:r>
              <a:rPr lang="en-US" dirty="0">
                <a:latin typeface="+mj-lt"/>
                <a:cs typeface="Calibri" panose="020F0502020204030204" pitchFamily="34" charset="0"/>
              </a:rPr>
              <a:t>Afterwards, we will reconvene</a:t>
            </a:r>
            <a:endParaRPr lang="en-US" dirty="0">
              <a:latin typeface="+mj-lt"/>
            </a:endParaRPr>
          </a:p>
        </p:txBody>
      </p:sp>
    </p:spTree>
    <p:extLst>
      <p:ext uri="{BB962C8B-B14F-4D97-AF65-F5344CB8AC3E}">
        <p14:creationId xmlns:p14="http://schemas.microsoft.com/office/powerpoint/2010/main" val="371377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w="9525">
            <a:noFill/>
            <a:miter lim="800000"/>
            <a:headEnd/>
            <a:tailEnd/>
          </a:ln>
          <a:effectLst/>
        </p:spPr>
        <p:txBody>
          <a:bodyPr vert="horz" wrap="square" lIns="68580" tIns="34290" rIns="68580" bIns="34290" numCol="1" rtlCol="0" anchor="ctr" anchorCtr="0" compatLnSpc="1">
            <a:prstTxWarp prst="textNoShape">
              <a:avLst/>
            </a:prstTxWarp>
            <a:normAutofit/>
          </a:bodyPr>
          <a:lstStyle/>
          <a:p>
            <a:pPr algn="l"/>
            <a:r>
              <a:rPr lang="en-US" sz="3200" dirty="0"/>
              <a:t>Join the IIA today!</a:t>
            </a:r>
          </a:p>
        </p:txBody>
      </p:sp>
      <p:sp>
        <p:nvSpPr>
          <p:cNvPr id="3" name="Content Placeholder 2"/>
          <p:cNvSpPr>
            <a:spLocks noGrp="1"/>
          </p:cNvSpPr>
          <p:nvPr>
            <p:ph idx="1"/>
          </p:nvPr>
        </p:nvSpPr>
        <p:spPr>
          <a:xfrm>
            <a:off x="78874" y="1417638"/>
            <a:ext cx="8901472" cy="5302139"/>
          </a:xfrm>
        </p:spPr>
        <p:txBody>
          <a:bodyPr>
            <a:noAutofit/>
          </a:bodyPr>
          <a:lstStyle/>
          <a:p>
            <a:r>
              <a:rPr lang="en-US" sz="2700" dirty="0">
                <a:solidFill>
                  <a:schemeClr val="tx2"/>
                </a:solidFill>
              </a:rPr>
              <a:t>Institute of Internal Auditors</a:t>
            </a:r>
          </a:p>
          <a:p>
            <a:pPr lvl="1">
              <a:spcBef>
                <a:spcPts val="300"/>
              </a:spcBef>
            </a:pPr>
            <a:r>
              <a:rPr lang="en-US" sz="2200" b="1" dirty="0">
                <a:solidFill>
                  <a:schemeClr val="tx2"/>
                </a:solidFill>
              </a:rPr>
              <a:t>Website: </a:t>
            </a:r>
            <a:r>
              <a:rPr lang="en-US" sz="2200" dirty="0">
                <a:solidFill>
                  <a:schemeClr val="tx2"/>
                </a:solidFill>
                <a:hlinkClick r:id="rId3"/>
              </a:rPr>
              <a:t>theiia.org</a:t>
            </a:r>
            <a:r>
              <a:rPr lang="en-US" sz="2200" dirty="0">
                <a:solidFill>
                  <a:schemeClr val="tx2"/>
                </a:solidFill>
              </a:rPr>
              <a:t> </a:t>
            </a:r>
          </a:p>
          <a:p>
            <a:pPr lvl="1">
              <a:spcBef>
                <a:spcPts val="300"/>
              </a:spcBef>
            </a:pPr>
            <a:r>
              <a:rPr lang="en-US" sz="2200" b="1" dirty="0">
                <a:solidFill>
                  <a:schemeClr val="tx2"/>
                </a:solidFill>
              </a:rPr>
              <a:t>LinkedIn: </a:t>
            </a:r>
            <a:r>
              <a:rPr lang="en-US" sz="2200" dirty="0">
                <a:solidFill>
                  <a:schemeClr val="tx2"/>
                </a:solidFill>
                <a:hlinkClick r:id="rId4"/>
              </a:rPr>
              <a:t>linkedin.com/company/the-institute-of-internal-auditors-</a:t>
            </a:r>
            <a:r>
              <a:rPr lang="en-US" sz="2200" dirty="0" err="1">
                <a:solidFill>
                  <a:schemeClr val="tx2"/>
                </a:solidFill>
                <a:hlinkClick r:id="rId4"/>
              </a:rPr>
              <a:t>inc</a:t>
            </a:r>
            <a:r>
              <a:rPr lang="en-US" sz="2200" dirty="0">
                <a:solidFill>
                  <a:schemeClr val="tx2"/>
                </a:solidFill>
                <a:hlinkClick r:id="rId4"/>
              </a:rPr>
              <a:t>/</a:t>
            </a:r>
            <a:r>
              <a:rPr lang="en-US" sz="2200" dirty="0">
                <a:solidFill>
                  <a:schemeClr val="tx2"/>
                </a:solidFill>
              </a:rPr>
              <a:t> </a:t>
            </a:r>
          </a:p>
          <a:p>
            <a:r>
              <a:rPr lang="en-US" sz="2700" dirty="0">
                <a:solidFill>
                  <a:schemeClr val="tx2"/>
                </a:solidFill>
              </a:rPr>
              <a:t>IIA Academic Relations (Student Resources)</a:t>
            </a:r>
          </a:p>
          <a:p>
            <a:pPr lvl="1">
              <a:spcBef>
                <a:spcPts val="300"/>
              </a:spcBef>
            </a:pPr>
            <a:r>
              <a:rPr lang="en-US" sz="2200" b="1" dirty="0">
                <a:solidFill>
                  <a:schemeClr val="tx2"/>
                </a:solidFill>
              </a:rPr>
              <a:t>Website: </a:t>
            </a:r>
            <a:r>
              <a:rPr lang="en-US" sz="2200" dirty="0">
                <a:hlinkClick r:id="rId5"/>
              </a:rPr>
              <a:t>na.theiia.org/about-us/about-</a:t>
            </a:r>
            <a:r>
              <a:rPr lang="en-US" sz="2200" dirty="0" err="1">
                <a:hlinkClick r:id="rId5"/>
              </a:rPr>
              <a:t>ia</a:t>
            </a:r>
            <a:r>
              <a:rPr lang="en-US" sz="2200" dirty="0">
                <a:hlinkClick r:id="rId5"/>
              </a:rPr>
              <a:t>/Pages/Academic-Relations-Resources-for-Students.aspx</a:t>
            </a:r>
            <a:endParaRPr lang="en-US" sz="2200" dirty="0"/>
          </a:p>
          <a:p>
            <a:r>
              <a:rPr lang="en-US" sz="2700" dirty="0">
                <a:solidFill>
                  <a:schemeClr val="tx2"/>
                </a:solidFill>
              </a:rPr>
              <a:t>Central Jersey Chapter</a:t>
            </a:r>
          </a:p>
          <a:p>
            <a:pPr lvl="1">
              <a:spcBef>
                <a:spcPts val="300"/>
              </a:spcBef>
            </a:pPr>
            <a:r>
              <a:rPr lang="en-US" sz="2200" b="1" dirty="0">
                <a:solidFill>
                  <a:schemeClr val="tx2"/>
                </a:solidFill>
              </a:rPr>
              <a:t>LinkedIn: </a:t>
            </a:r>
            <a:r>
              <a:rPr lang="en-US" sz="2200" u="sng" dirty="0">
                <a:solidFill>
                  <a:schemeClr val="tx2"/>
                </a:solidFill>
                <a:hlinkClick r:id="rId6"/>
              </a:rPr>
              <a:t>linkedin.com/company/</a:t>
            </a:r>
            <a:r>
              <a:rPr lang="en-US" sz="2200" u="sng" dirty="0" err="1">
                <a:solidFill>
                  <a:schemeClr val="tx2"/>
                </a:solidFill>
                <a:hlinkClick r:id="rId6"/>
              </a:rPr>
              <a:t>iia</a:t>
            </a:r>
            <a:r>
              <a:rPr lang="en-US" sz="2200" u="sng" dirty="0">
                <a:solidFill>
                  <a:schemeClr val="tx2"/>
                </a:solidFill>
                <a:hlinkClick r:id="rId6"/>
              </a:rPr>
              <a:t>-central-jersey/</a:t>
            </a:r>
            <a:r>
              <a:rPr lang="en-US" sz="2200" dirty="0">
                <a:solidFill>
                  <a:schemeClr val="tx2"/>
                </a:solidFill>
              </a:rPr>
              <a:t> </a:t>
            </a:r>
          </a:p>
          <a:p>
            <a:pPr lvl="1">
              <a:spcBef>
                <a:spcPts val="300"/>
              </a:spcBef>
            </a:pPr>
            <a:r>
              <a:rPr lang="en-US" sz="2200" b="1" dirty="0">
                <a:solidFill>
                  <a:schemeClr val="tx2"/>
                </a:solidFill>
              </a:rPr>
              <a:t>Website: </a:t>
            </a:r>
            <a:r>
              <a:rPr lang="en-US" sz="2200" dirty="0">
                <a:solidFill>
                  <a:schemeClr val="tx2"/>
                </a:solidFill>
                <a:hlinkClick r:id="rId7"/>
              </a:rPr>
              <a:t>chapters.theiia.org/central-jersey/</a:t>
            </a:r>
            <a:endParaRPr lang="en-US" sz="2200" dirty="0">
              <a:solidFill>
                <a:schemeClr val="tx2"/>
              </a:solidFill>
            </a:endParaRPr>
          </a:p>
          <a:p>
            <a:pPr marL="457200" indent="-457200">
              <a:buFont typeface="Arial" panose="020B0604020202020204" pitchFamily="34" charset="0"/>
              <a:buChar char="•"/>
            </a:pPr>
            <a:r>
              <a:rPr lang="en-US" sz="2700" dirty="0">
                <a:solidFill>
                  <a:schemeClr val="tx2"/>
                </a:solidFill>
              </a:rPr>
              <a:t>North Jersey Chapter</a:t>
            </a:r>
          </a:p>
          <a:p>
            <a:pPr marL="800100" lvl="1" indent="-342900">
              <a:spcBef>
                <a:spcPts val="300"/>
              </a:spcBef>
              <a:buFont typeface="Arial" panose="020B0604020202020204" pitchFamily="34" charset="0"/>
              <a:buChar char="–"/>
            </a:pPr>
            <a:r>
              <a:rPr lang="en-US" sz="2200" b="1" dirty="0">
                <a:solidFill>
                  <a:schemeClr val="tx2"/>
                </a:solidFill>
              </a:rPr>
              <a:t>LinkedIn: </a:t>
            </a:r>
            <a:r>
              <a:rPr lang="en-US" sz="2200" u="sng" dirty="0">
                <a:solidFill>
                  <a:schemeClr val="tx2"/>
                </a:solidFill>
                <a:hlinkClick r:id="rId8"/>
              </a:rPr>
              <a:t>linkedin.com/company/</a:t>
            </a:r>
            <a:r>
              <a:rPr lang="en-US" sz="2200" u="sng" dirty="0" err="1">
                <a:solidFill>
                  <a:schemeClr val="tx2"/>
                </a:solidFill>
                <a:hlinkClick r:id="rId8"/>
              </a:rPr>
              <a:t>iia</a:t>
            </a:r>
            <a:r>
              <a:rPr lang="en-US" sz="2200" u="sng" dirty="0">
                <a:solidFill>
                  <a:schemeClr val="tx2"/>
                </a:solidFill>
                <a:hlinkClick r:id="rId8"/>
              </a:rPr>
              <a:t>-north-jersey/</a:t>
            </a:r>
            <a:endParaRPr lang="en-US" sz="2200" u="sng" dirty="0">
              <a:solidFill>
                <a:schemeClr val="tx2"/>
              </a:solidFill>
            </a:endParaRPr>
          </a:p>
          <a:p>
            <a:pPr marL="800100" lvl="1" indent="-342900">
              <a:spcBef>
                <a:spcPts val="300"/>
              </a:spcBef>
              <a:buFont typeface="Arial" panose="020B0604020202020204" pitchFamily="34" charset="0"/>
              <a:buChar char="–"/>
            </a:pPr>
            <a:r>
              <a:rPr lang="en-US" sz="2200" b="1" dirty="0">
                <a:solidFill>
                  <a:schemeClr val="tx2"/>
                </a:solidFill>
              </a:rPr>
              <a:t>Website: </a:t>
            </a:r>
            <a:r>
              <a:rPr lang="en-US" sz="2200" dirty="0">
                <a:solidFill>
                  <a:schemeClr val="tx2"/>
                </a:solidFill>
                <a:hlinkClick r:id="rId9"/>
              </a:rPr>
              <a:t>chapters.theiia.org/north-jersey/</a:t>
            </a:r>
            <a:endParaRPr lang="en-US" sz="2200" dirty="0">
              <a:solidFill>
                <a:schemeClr val="tx2"/>
              </a:solidFill>
            </a:endParaRPr>
          </a:p>
        </p:txBody>
      </p:sp>
      <p:sp>
        <p:nvSpPr>
          <p:cNvPr id="11" name="Flowchart: Extract 10"/>
          <p:cNvSpPr/>
          <p:nvPr/>
        </p:nvSpPr>
        <p:spPr>
          <a:xfrm rot="5400000">
            <a:off x="7018920" y="501650"/>
            <a:ext cx="2344016" cy="1331009"/>
          </a:xfrm>
          <a:prstGeom prst="flowChartExtra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 name="Flowchart: Extract 11"/>
          <p:cNvSpPr/>
          <p:nvPr/>
        </p:nvSpPr>
        <p:spPr>
          <a:xfrm rot="16200000">
            <a:off x="5690615" y="504353"/>
            <a:ext cx="2338609" cy="1331009"/>
          </a:xfrm>
          <a:prstGeom prst="flowChartExtra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3" name="Rectangle 12"/>
          <p:cNvSpPr/>
          <p:nvPr/>
        </p:nvSpPr>
        <p:spPr>
          <a:xfrm>
            <a:off x="6070503" y="594385"/>
            <a:ext cx="2909843" cy="13226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4" name="TextBox 13"/>
          <p:cNvSpPr txBox="1"/>
          <p:nvPr/>
        </p:nvSpPr>
        <p:spPr>
          <a:xfrm>
            <a:off x="6279874" y="655525"/>
            <a:ext cx="2491099" cy="1200329"/>
          </a:xfrm>
          <a:prstGeom prst="rect">
            <a:avLst/>
          </a:prstGeom>
          <a:noFill/>
        </p:spPr>
        <p:txBody>
          <a:bodyPr wrap="square" rtlCol="0">
            <a:spAutoFit/>
          </a:bodyPr>
          <a:lstStyle/>
          <a:p>
            <a:pPr algn="ctr"/>
            <a:r>
              <a:rPr lang="en-US" dirty="0"/>
              <a:t>Student Membership:</a:t>
            </a:r>
            <a:endParaRPr lang="en-US" b="1" dirty="0"/>
          </a:p>
          <a:p>
            <a:pPr algn="ctr"/>
            <a:r>
              <a:rPr lang="en-US" sz="5400" b="1" dirty="0"/>
              <a:t>$50</a:t>
            </a:r>
          </a:p>
        </p:txBody>
      </p:sp>
    </p:spTree>
    <p:extLst>
      <p:ext uri="{BB962C8B-B14F-4D97-AF65-F5344CB8AC3E}">
        <p14:creationId xmlns:p14="http://schemas.microsoft.com/office/powerpoint/2010/main" val="27136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7D4E3B-0036-47FB-8D43-DD759D252CE4}"/>
              </a:ext>
            </a:extLst>
          </p:cNvPr>
          <p:cNvSpPr txBox="1"/>
          <p:nvPr/>
        </p:nvSpPr>
        <p:spPr>
          <a:xfrm>
            <a:off x="2987335" y="487374"/>
            <a:ext cx="3591689" cy="369332"/>
          </a:xfrm>
          <a:prstGeom prst="rect">
            <a:avLst/>
          </a:prstGeom>
          <a:noFill/>
        </p:spPr>
        <p:txBody>
          <a:bodyPr wrap="none" rtlCol="0">
            <a:spAutoFit/>
          </a:bodyPr>
          <a:lstStyle/>
          <a:p>
            <a:pPr defTabSz="685800"/>
            <a:r>
              <a:rPr lang="en-US" b="1" dirty="0">
                <a:solidFill>
                  <a:srgbClr val="002060"/>
                </a:solidFill>
                <a:latin typeface="Arial" panose="020B0604020202020204" pitchFamily="34" charset="0"/>
                <a:cs typeface="Arial" panose="020B0604020202020204" pitchFamily="34" charset="0"/>
              </a:rPr>
              <a:t>SCHOLARSHIP OPPORTUNITY</a:t>
            </a:r>
          </a:p>
        </p:txBody>
      </p:sp>
      <p:cxnSp>
        <p:nvCxnSpPr>
          <p:cNvPr id="6" name="Straight Connector 5">
            <a:extLst>
              <a:ext uri="{FF2B5EF4-FFF2-40B4-BE49-F238E27FC236}">
                <a16:creationId xmlns:a16="http://schemas.microsoft.com/office/drawing/2014/main" id="{CCC3806B-505C-459D-B45D-F66D99EEB335}"/>
              </a:ext>
            </a:extLst>
          </p:cNvPr>
          <p:cNvCxnSpPr>
            <a:cxnSpLocks/>
          </p:cNvCxnSpPr>
          <p:nvPr/>
        </p:nvCxnSpPr>
        <p:spPr>
          <a:xfrm>
            <a:off x="4572000" y="1363926"/>
            <a:ext cx="0" cy="4218265"/>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E468A6-5286-43BB-AC77-EA83A6E27431}"/>
              </a:ext>
            </a:extLst>
          </p:cNvPr>
          <p:cNvSpPr txBox="1"/>
          <p:nvPr/>
        </p:nvSpPr>
        <p:spPr>
          <a:xfrm>
            <a:off x="1817369" y="6170318"/>
            <a:ext cx="5555837" cy="300082"/>
          </a:xfrm>
          <a:prstGeom prst="rect">
            <a:avLst/>
          </a:prstGeom>
          <a:noFill/>
        </p:spPr>
        <p:txBody>
          <a:bodyPr wrap="square" rtlCol="0">
            <a:spAutoFit/>
          </a:bodyPr>
          <a:lstStyle/>
          <a:p>
            <a:pPr defTabSz="685800"/>
            <a:r>
              <a:rPr lang="en-US" sz="1350" dirty="0">
                <a:solidFill>
                  <a:srgbClr val="002060"/>
                </a:solidFill>
                <a:latin typeface="Calibri" panose="020F0502020204030204"/>
              </a:rPr>
              <a:t>Submit your application by </a:t>
            </a:r>
            <a:r>
              <a:rPr lang="en-US" sz="1350" b="1" u="sng" dirty="0">
                <a:solidFill>
                  <a:srgbClr val="002060"/>
                </a:solidFill>
                <a:latin typeface="Calibri" panose="020F0502020204030204"/>
              </a:rPr>
              <a:t>April 30, 2021</a:t>
            </a:r>
            <a:r>
              <a:rPr lang="en-US" sz="1350" u="sng" dirty="0">
                <a:solidFill>
                  <a:srgbClr val="002060"/>
                </a:solidFill>
                <a:latin typeface="Calibri" panose="020F0502020204030204"/>
              </a:rPr>
              <a:t> </a:t>
            </a:r>
            <a:r>
              <a:rPr lang="en-US" sz="1350" dirty="0">
                <a:solidFill>
                  <a:srgbClr val="002060"/>
                </a:solidFill>
                <a:latin typeface="Calibri" panose="020F0502020204030204"/>
              </a:rPr>
              <a:t>to:  Chapter43@iiachapters.org</a:t>
            </a:r>
          </a:p>
        </p:txBody>
      </p:sp>
      <p:sp>
        <p:nvSpPr>
          <p:cNvPr id="11" name="TextBox 10">
            <a:extLst>
              <a:ext uri="{FF2B5EF4-FFF2-40B4-BE49-F238E27FC236}">
                <a16:creationId xmlns:a16="http://schemas.microsoft.com/office/drawing/2014/main" id="{9A6E361F-DC42-488B-8DAE-1DCDCCEC11CB}"/>
              </a:ext>
            </a:extLst>
          </p:cNvPr>
          <p:cNvSpPr txBox="1"/>
          <p:nvPr/>
        </p:nvSpPr>
        <p:spPr>
          <a:xfrm>
            <a:off x="6014180" y="1040761"/>
            <a:ext cx="1359026" cy="323165"/>
          </a:xfrm>
          <a:prstGeom prst="rect">
            <a:avLst/>
          </a:prstGeom>
          <a:noFill/>
        </p:spPr>
        <p:txBody>
          <a:bodyPr wrap="none" rtlCol="0">
            <a:spAutoFit/>
          </a:bodyPr>
          <a:lstStyle/>
          <a:p>
            <a:pPr defTabSz="685800"/>
            <a:r>
              <a:rPr lang="en-US" sz="1500" b="1" dirty="0">
                <a:solidFill>
                  <a:schemeClr val="bg1"/>
                </a:solidFill>
                <a:latin typeface="Calibri" panose="020F0502020204030204"/>
              </a:rPr>
              <a:t>How to Apply?</a:t>
            </a:r>
          </a:p>
        </p:txBody>
      </p:sp>
      <p:pic>
        <p:nvPicPr>
          <p:cNvPr id="12" name="Picture 11" descr="A close up of a logo&#10;&#10;Description automatically generated">
            <a:extLst>
              <a:ext uri="{FF2B5EF4-FFF2-40B4-BE49-F238E27FC236}">
                <a16:creationId xmlns:a16="http://schemas.microsoft.com/office/drawing/2014/main" id="{72189811-8141-4F63-9345-43668A89FCAC}"/>
              </a:ext>
            </a:extLst>
          </p:cNvPr>
          <p:cNvPicPr>
            <a:picLocks noChangeAspect="1"/>
          </p:cNvPicPr>
          <p:nvPr/>
        </p:nvPicPr>
        <p:blipFill>
          <a:blip r:embed="rId3"/>
          <a:stretch>
            <a:fillRect/>
          </a:stretch>
        </p:blipFill>
        <p:spPr>
          <a:xfrm>
            <a:off x="409494" y="317253"/>
            <a:ext cx="1846440" cy="452439"/>
          </a:xfrm>
          <a:prstGeom prst="rect">
            <a:avLst/>
          </a:prstGeom>
        </p:spPr>
      </p:pic>
      <p:pic>
        <p:nvPicPr>
          <p:cNvPr id="16" name="Picture 15">
            <a:extLst>
              <a:ext uri="{FF2B5EF4-FFF2-40B4-BE49-F238E27FC236}">
                <a16:creationId xmlns:a16="http://schemas.microsoft.com/office/drawing/2014/main" id="{CF12D8EB-A79D-4007-8ABC-C010D613C048}"/>
              </a:ext>
            </a:extLst>
          </p:cNvPr>
          <p:cNvPicPr/>
          <p:nvPr/>
        </p:nvPicPr>
        <p:blipFill>
          <a:blip r:embed="rId4">
            <a:extLst>
              <a:ext uri="{28A0092B-C50C-407E-A947-70E740481C1C}">
                <a14:useLocalDpi xmlns:a14="http://schemas.microsoft.com/office/drawing/2010/main" val="0"/>
              </a:ext>
            </a:extLst>
          </a:blip>
          <a:stretch>
            <a:fillRect/>
          </a:stretch>
        </p:blipFill>
        <p:spPr>
          <a:xfrm>
            <a:off x="8029687" y="5759660"/>
            <a:ext cx="735917" cy="713774"/>
          </a:xfrm>
          <a:prstGeom prst="rect">
            <a:avLst/>
          </a:prstGeom>
        </p:spPr>
      </p:pic>
      <p:grpSp>
        <p:nvGrpSpPr>
          <p:cNvPr id="20" name="Group 19">
            <a:extLst>
              <a:ext uri="{FF2B5EF4-FFF2-40B4-BE49-F238E27FC236}">
                <a16:creationId xmlns:a16="http://schemas.microsoft.com/office/drawing/2014/main" id="{18E17880-BCBB-4424-8A01-ED1E31A7689F}"/>
              </a:ext>
            </a:extLst>
          </p:cNvPr>
          <p:cNvGrpSpPr/>
          <p:nvPr/>
        </p:nvGrpSpPr>
        <p:grpSpPr>
          <a:xfrm>
            <a:off x="7488657" y="326346"/>
            <a:ext cx="1103562" cy="542526"/>
            <a:chOff x="10504410" y="89691"/>
            <a:chExt cx="1591014" cy="698482"/>
          </a:xfrm>
        </p:grpSpPr>
        <p:pic>
          <p:nvPicPr>
            <p:cNvPr id="17" name="Picture 16">
              <a:hlinkClick r:id="rId5"/>
              <a:extLst>
                <a:ext uri="{FF2B5EF4-FFF2-40B4-BE49-F238E27FC236}">
                  <a16:creationId xmlns:a16="http://schemas.microsoft.com/office/drawing/2014/main" id="{310FB95B-1805-4BE4-9C29-393A9586D3B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4410" y="89691"/>
              <a:ext cx="1591014" cy="456859"/>
            </a:xfrm>
            <a:prstGeom prst="rect">
              <a:avLst/>
            </a:prstGeom>
            <a:noFill/>
          </p:spPr>
        </p:pic>
        <p:sp>
          <p:nvSpPr>
            <p:cNvPr id="18" name="TextBox 17">
              <a:extLst>
                <a:ext uri="{FF2B5EF4-FFF2-40B4-BE49-F238E27FC236}">
                  <a16:creationId xmlns:a16="http://schemas.microsoft.com/office/drawing/2014/main" id="{F7C0C32C-146E-45DE-92B1-7A0A74328E6D}"/>
                </a:ext>
              </a:extLst>
            </p:cNvPr>
            <p:cNvSpPr txBox="1"/>
            <p:nvPr/>
          </p:nvSpPr>
          <p:spPr>
            <a:xfrm>
              <a:off x="10504410" y="550423"/>
              <a:ext cx="1591014" cy="237750"/>
            </a:xfrm>
            <a:prstGeom prst="rect">
              <a:avLst/>
            </a:prstGeom>
            <a:solidFill>
              <a:schemeClr val="bg1"/>
            </a:solidFill>
            <a:ln w="12700">
              <a:solidFill>
                <a:schemeClr val="tx1">
                  <a:lumMod val="90000"/>
                  <a:lumOff val="10000"/>
                </a:schemeClr>
              </a:solidFill>
            </a:ln>
          </p:spPr>
          <p:txBody>
            <a:bodyPr wrap="square" rtlCol="0">
              <a:spAutoFit/>
            </a:bodyPr>
            <a:lstStyle/>
            <a:p>
              <a:pPr algn="ctr" defTabSz="685800"/>
              <a:r>
                <a:rPr lang="en-US" sz="600" b="1" dirty="0">
                  <a:solidFill>
                    <a:prstClr val="black"/>
                  </a:solidFill>
                  <a:latin typeface="Segoe UI" panose="020B0502040204020203" pitchFamily="34" charset="0"/>
                  <a:cs typeface="Segoe UI" panose="020B0502040204020203" pitchFamily="34" charset="0"/>
                </a:rPr>
                <a:t>IIA North Jersey Chapter</a:t>
              </a:r>
            </a:p>
          </p:txBody>
        </p:sp>
      </p:grpSp>
      <p:pic>
        <p:nvPicPr>
          <p:cNvPr id="19" name="Picture 18">
            <a:extLst>
              <a:ext uri="{FF2B5EF4-FFF2-40B4-BE49-F238E27FC236}">
                <a16:creationId xmlns:a16="http://schemas.microsoft.com/office/drawing/2014/main" id="{1A1703F1-7AD2-4B94-9F33-E981974F02C7}"/>
              </a:ext>
            </a:extLst>
          </p:cNvPr>
          <p:cNvPicPr>
            <a:picLocks noChangeAspect="1"/>
          </p:cNvPicPr>
          <p:nvPr/>
        </p:nvPicPr>
        <p:blipFill>
          <a:blip r:embed="rId7"/>
          <a:stretch>
            <a:fillRect/>
          </a:stretch>
        </p:blipFill>
        <p:spPr>
          <a:xfrm>
            <a:off x="209254" y="5759661"/>
            <a:ext cx="735917" cy="668690"/>
          </a:xfrm>
          <a:prstGeom prst="rect">
            <a:avLst/>
          </a:prstGeom>
        </p:spPr>
      </p:pic>
      <p:sp>
        <p:nvSpPr>
          <p:cNvPr id="21" name="TextBox 20">
            <a:extLst>
              <a:ext uri="{FF2B5EF4-FFF2-40B4-BE49-F238E27FC236}">
                <a16:creationId xmlns:a16="http://schemas.microsoft.com/office/drawing/2014/main" id="{5F881F9B-A527-4D35-BC22-C6369CADF33E}"/>
              </a:ext>
            </a:extLst>
          </p:cNvPr>
          <p:cNvSpPr txBox="1"/>
          <p:nvPr/>
        </p:nvSpPr>
        <p:spPr>
          <a:xfrm>
            <a:off x="4878204" y="1658348"/>
            <a:ext cx="3825406" cy="3785652"/>
          </a:xfrm>
          <a:prstGeom prst="rect">
            <a:avLst/>
          </a:prstGeom>
          <a:noFill/>
          <a:ln>
            <a:solidFill>
              <a:srgbClr val="002060"/>
            </a:solidFill>
          </a:ln>
        </p:spPr>
        <p:txBody>
          <a:bodyPr wrap="square" rtlCol="0">
            <a:spAutoFit/>
          </a:bodyPr>
          <a:lstStyle/>
          <a:p>
            <a:pPr algn="just" defTabSz="685800"/>
            <a:r>
              <a:rPr lang="en-US" sz="1200" dirty="0">
                <a:solidFill>
                  <a:srgbClr val="002060"/>
                </a:solidFill>
                <a:latin typeface="Calibri" panose="020F0502020204030204"/>
              </a:rPr>
              <a:t>To apply for the scholarship, please provide the following via e-mail:</a:t>
            </a:r>
          </a:p>
          <a:p>
            <a:pPr algn="just" defTabSz="685800"/>
            <a:endParaRPr lang="en-US" sz="1200" dirty="0">
              <a:solidFill>
                <a:srgbClr val="002060"/>
              </a:solidFill>
              <a:latin typeface="Calibri" panose="020F0502020204030204"/>
            </a:endParaRPr>
          </a:p>
          <a:p>
            <a:pPr marL="214313" indent="-214313" defTabSz="685800">
              <a:buFont typeface="Arial" panose="020B0604020202020204" pitchFamily="34" charset="0"/>
              <a:buChar char="•"/>
            </a:pPr>
            <a:r>
              <a:rPr lang="en-US" sz="1200" dirty="0">
                <a:solidFill>
                  <a:srgbClr val="002060"/>
                </a:solidFill>
                <a:latin typeface="Calibri" panose="020F0502020204030204"/>
              </a:rPr>
              <a:t>Record a brief video, 3:00 minutes or less, explaining which of the “Ten Things Every New Internal Auditor Should Know” is most important, and how you embody that criteria. Refer to the article below for the detailed listing. </a:t>
            </a:r>
            <a:r>
              <a:rPr lang="en-US" sz="1200" dirty="0">
                <a:solidFill>
                  <a:prstClr val="black"/>
                </a:solidFill>
                <a:latin typeface="Calibri" panose="020F0502020204030204"/>
                <a:hlinkClick r:id="rId8"/>
              </a:rPr>
              <a:t>https://internalaudit360.com/ten-things-every-new-internal-auditor-should-know/</a:t>
            </a:r>
            <a:endParaRPr lang="en-US" sz="1200" dirty="0">
              <a:solidFill>
                <a:prstClr val="black"/>
              </a:solidFill>
              <a:latin typeface="Calibri" panose="020F0502020204030204"/>
            </a:endParaRPr>
          </a:p>
          <a:p>
            <a:pPr algn="just" defTabSz="685800"/>
            <a:endParaRPr lang="en-US" sz="1200" dirty="0">
              <a:solidFill>
                <a:prstClr val="black"/>
              </a:solidFill>
              <a:latin typeface="Calibri" panose="020F0502020204030204"/>
            </a:endParaRPr>
          </a:p>
          <a:p>
            <a:pPr marL="214313" indent="-214313" algn="just" defTabSz="685800">
              <a:buFont typeface="Arial" panose="020B0604020202020204" pitchFamily="34" charset="0"/>
              <a:buChar char="•"/>
            </a:pPr>
            <a:r>
              <a:rPr lang="en-US" sz="1200" dirty="0">
                <a:solidFill>
                  <a:srgbClr val="002060"/>
                </a:solidFill>
                <a:latin typeface="Calibri" panose="020F0502020204030204"/>
              </a:rPr>
              <a:t>An unofficial transcript from the University</a:t>
            </a:r>
          </a:p>
          <a:p>
            <a:pPr marL="214313" indent="-214313" algn="just" defTabSz="685800">
              <a:buFont typeface="Arial" panose="020B0604020202020204" pitchFamily="34" charset="0"/>
              <a:buChar char="•"/>
            </a:pPr>
            <a:endParaRPr lang="en-US" sz="1200" dirty="0">
              <a:solidFill>
                <a:srgbClr val="002060"/>
              </a:solidFill>
              <a:latin typeface="Calibri" panose="020F0502020204030204"/>
            </a:endParaRPr>
          </a:p>
          <a:p>
            <a:pPr marL="214313" indent="-214313" algn="just" defTabSz="685800">
              <a:buFont typeface="Arial" panose="020B0604020202020204" pitchFamily="34" charset="0"/>
              <a:buChar char="•"/>
            </a:pPr>
            <a:r>
              <a:rPr lang="en-US" sz="1200" b="1" u="sng" dirty="0">
                <a:solidFill>
                  <a:srgbClr val="002060"/>
                </a:solidFill>
                <a:latin typeface="Calibri" panose="020F0502020204030204"/>
              </a:rPr>
              <a:t>For Applicants with Majors other than the </a:t>
            </a:r>
            <a:r>
              <a:rPr lang="en-US" sz="1200" b="1" i="1" u="sng" dirty="0">
                <a:solidFill>
                  <a:srgbClr val="002060"/>
                </a:solidFill>
                <a:latin typeface="Calibri" panose="020F0502020204030204"/>
              </a:rPr>
              <a:t>Preferred</a:t>
            </a:r>
            <a:r>
              <a:rPr lang="en-US" sz="1200" b="1" u="sng" dirty="0">
                <a:solidFill>
                  <a:srgbClr val="002060"/>
                </a:solidFill>
                <a:latin typeface="Calibri" panose="020F0502020204030204"/>
              </a:rPr>
              <a:t> Majors</a:t>
            </a:r>
            <a:r>
              <a:rPr lang="en-US" sz="1200" dirty="0">
                <a:solidFill>
                  <a:srgbClr val="002060"/>
                </a:solidFill>
                <a:latin typeface="Calibri" panose="020F0502020204030204"/>
              </a:rPr>
              <a:t>:   A detailed explanation of how your current major and experience would make you marketable for a career in Internal Audit.</a:t>
            </a:r>
          </a:p>
          <a:p>
            <a:pPr marL="214313" indent="-214313" algn="just" defTabSz="685800">
              <a:buFont typeface="Arial" panose="020B0604020202020204" pitchFamily="34" charset="0"/>
              <a:buChar char="•"/>
            </a:pPr>
            <a:endParaRPr lang="en-US" sz="1200" dirty="0">
              <a:solidFill>
                <a:srgbClr val="002060"/>
              </a:solidFill>
              <a:latin typeface="Calibri" panose="020F0502020204030204"/>
            </a:endParaRPr>
          </a:p>
          <a:p>
            <a:pPr algn="just" defTabSz="685800"/>
            <a:r>
              <a:rPr lang="en-US" sz="1200" dirty="0">
                <a:solidFill>
                  <a:srgbClr val="002060"/>
                </a:solidFill>
                <a:latin typeface="Calibri" panose="020F0502020204030204"/>
              </a:rPr>
              <a:t>Submissions will be judged on professionalism, creativity, and content</a:t>
            </a:r>
            <a:r>
              <a:rPr lang="en-US" sz="1200" dirty="0">
                <a:solidFill>
                  <a:prstClr val="black"/>
                </a:solidFill>
                <a:latin typeface="Calibri" panose="020F0502020204030204"/>
              </a:rPr>
              <a:t>. </a:t>
            </a:r>
            <a:r>
              <a:rPr lang="en-US" sz="1200" dirty="0">
                <a:solidFill>
                  <a:srgbClr val="002060"/>
                </a:solidFill>
                <a:latin typeface="Calibri" panose="020F0502020204030204"/>
              </a:rPr>
              <a:t>Winners will be announced during the NJIIA Annual Members Meeting in May 2021.</a:t>
            </a:r>
          </a:p>
        </p:txBody>
      </p:sp>
      <p:sp>
        <p:nvSpPr>
          <p:cNvPr id="23" name="TextBox 22">
            <a:extLst>
              <a:ext uri="{FF2B5EF4-FFF2-40B4-BE49-F238E27FC236}">
                <a16:creationId xmlns:a16="http://schemas.microsoft.com/office/drawing/2014/main" id="{5DCF8F9E-1F56-45B8-85D1-CD477678CEDA}"/>
              </a:ext>
            </a:extLst>
          </p:cNvPr>
          <p:cNvSpPr txBox="1"/>
          <p:nvPr/>
        </p:nvSpPr>
        <p:spPr>
          <a:xfrm>
            <a:off x="576200" y="1288708"/>
            <a:ext cx="3689598" cy="4293483"/>
          </a:xfrm>
          <a:prstGeom prst="rect">
            <a:avLst/>
          </a:prstGeom>
          <a:solidFill>
            <a:srgbClr val="002060"/>
          </a:solidFill>
        </p:spPr>
        <p:txBody>
          <a:bodyPr wrap="square" rtlCol="0">
            <a:spAutoFit/>
          </a:bodyPr>
          <a:lstStyle/>
          <a:p>
            <a:pPr algn="just" defTabSz="685800"/>
            <a:r>
              <a:rPr lang="en-US" sz="1050" dirty="0">
                <a:solidFill>
                  <a:prstClr val="white"/>
                </a:solidFill>
                <a:latin typeface="Calibri" panose="020F0502020204030204"/>
              </a:rPr>
              <a:t>The North Jersey Chapter of the Institute of Internal Auditors will award </a:t>
            </a:r>
            <a:r>
              <a:rPr lang="en-US" sz="1050" b="1" dirty="0">
                <a:solidFill>
                  <a:prstClr val="white"/>
                </a:solidFill>
                <a:latin typeface="Calibri" panose="020F0502020204030204"/>
              </a:rPr>
              <a:t>$1,000 up to three students </a:t>
            </a:r>
            <a:r>
              <a:rPr lang="en-US" sz="1050" dirty="0">
                <a:solidFill>
                  <a:prstClr val="white"/>
                </a:solidFill>
                <a:latin typeface="Calibri" panose="020F0502020204030204"/>
              </a:rPr>
              <a:t>and sponsor an annual student membership to the chapter to the scholarship winner.</a:t>
            </a:r>
          </a:p>
          <a:p>
            <a:pPr defTabSz="685800"/>
            <a:endParaRPr lang="en-US" sz="1050" b="1" dirty="0">
              <a:solidFill>
                <a:prstClr val="white"/>
              </a:solidFill>
              <a:latin typeface="Calibri" panose="020F0502020204030204"/>
            </a:endParaRPr>
          </a:p>
          <a:p>
            <a:pPr algn="just" defTabSz="685800"/>
            <a:r>
              <a:rPr lang="en-US" sz="1050" b="1" u="sng" dirty="0">
                <a:solidFill>
                  <a:prstClr val="white"/>
                </a:solidFill>
                <a:latin typeface="Calibri" panose="020F0502020204030204"/>
              </a:rPr>
              <a:t>APPLICANT REQUIREMENTS</a:t>
            </a:r>
          </a:p>
          <a:p>
            <a:pPr marL="128588" indent="-128588" algn="just" defTabSz="685800">
              <a:buFont typeface="Arial" panose="020B0604020202020204" pitchFamily="34" charset="0"/>
              <a:buChar char="•"/>
            </a:pPr>
            <a:r>
              <a:rPr lang="en-US" sz="1050" dirty="0">
                <a:solidFill>
                  <a:prstClr val="white"/>
                </a:solidFill>
                <a:latin typeface="Calibri" panose="020F0502020204030204"/>
              </a:rPr>
              <a:t>Must be a currently enrolled undergraduate or graduate level student in one of the following colleges/universities in New Jersey </a:t>
            </a:r>
          </a:p>
          <a:p>
            <a:pPr marL="471488" lvl="1" indent="-128588" algn="just" defTabSz="685800">
              <a:buFont typeface="Arial" panose="020B0604020202020204" pitchFamily="34" charset="0"/>
              <a:buChar char="•"/>
            </a:pPr>
            <a:r>
              <a:rPr lang="en-US" sz="1050" dirty="0">
                <a:solidFill>
                  <a:prstClr val="white"/>
                </a:solidFill>
                <a:latin typeface="Calibri" panose="020F0502020204030204"/>
              </a:rPr>
              <a:t>Caldwell University</a:t>
            </a:r>
          </a:p>
          <a:p>
            <a:pPr marL="471488" lvl="1" indent="-128588" algn="just" defTabSz="685800">
              <a:buFont typeface="Arial" panose="020B0604020202020204" pitchFamily="34" charset="0"/>
              <a:buChar char="•"/>
            </a:pPr>
            <a:r>
              <a:rPr lang="en-US" sz="1050" dirty="0">
                <a:solidFill>
                  <a:prstClr val="white"/>
                </a:solidFill>
                <a:latin typeface="Calibri" panose="020F0502020204030204"/>
              </a:rPr>
              <a:t>Fairleigh Dickinson University </a:t>
            </a:r>
          </a:p>
          <a:p>
            <a:pPr marL="471488" lvl="1" indent="-128588" algn="just" defTabSz="685800">
              <a:buFont typeface="Arial" panose="020B0604020202020204" pitchFamily="34" charset="0"/>
              <a:buChar char="•"/>
            </a:pPr>
            <a:r>
              <a:rPr lang="en-US" sz="1050" dirty="0">
                <a:solidFill>
                  <a:prstClr val="white"/>
                </a:solidFill>
                <a:latin typeface="Calibri" panose="020F0502020204030204"/>
              </a:rPr>
              <a:t>Montclair State University </a:t>
            </a:r>
          </a:p>
          <a:p>
            <a:pPr marL="471488" lvl="1" indent="-128588" algn="just" defTabSz="685800">
              <a:buFont typeface="Arial" panose="020B0604020202020204" pitchFamily="34" charset="0"/>
              <a:buChar char="•"/>
            </a:pPr>
            <a:r>
              <a:rPr lang="en-US" sz="1050" dirty="0">
                <a:solidFill>
                  <a:prstClr val="white"/>
                </a:solidFill>
                <a:latin typeface="Calibri" panose="020F0502020204030204"/>
              </a:rPr>
              <a:t>New Jersey Institute of Technology</a:t>
            </a:r>
          </a:p>
          <a:p>
            <a:pPr marL="471488" lvl="1" indent="-128588" algn="just" defTabSz="685800">
              <a:buFont typeface="Arial" panose="020B0604020202020204" pitchFamily="34" charset="0"/>
              <a:buChar char="•"/>
            </a:pPr>
            <a:r>
              <a:rPr lang="en-US" sz="1050" dirty="0">
                <a:solidFill>
                  <a:prstClr val="white"/>
                </a:solidFill>
                <a:latin typeface="Calibri" panose="020F0502020204030204"/>
              </a:rPr>
              <a:t>Rutgers University</a:t>
            </a:r>
          </a:p>
          <a:p>
            <a:pPr marL="471488" lvl="1" indent="-128588" algn="just" defTabSz="685800">
              <a:buFont typeface="Arial" panose="020B0604020202020204" pitchFamily="34" charset="0"/>
              <a:buChar char="•"/>
            </a:pPr>
            <a:r>
              <a:rPr lang="en-US" sz="1050" dirty="0">
                <a:solidFill>
                  <a:prstClr val="white"/>
                </a:solidFill>
                <a:latin typeface="Calibri" panose="020F0502020204030204"/>
              </a:rPr>
              <a:t>Seton Hall University</a:t>
            </a:r>
          </a:p>
          <a:p>
            <a:pPr marL="471488" lvl="1" indent="-128588" algn="just" defTabSz="685800">
              <a:buFont typeface="Arial" panose="020B0604020202020204" pitchFamily="34" charset="0"/>
              <a:buChar char="•"/>
            </a:pPr>
            <a:r>
              <a:rPr lang="en-US" sz="1050" dirty="0">
                <a:solidFill>
                  <a:prstClr val="white"/>
                </a:solidFill>
                <a:latin typeface="Calibri" panose="020F0502020204030204"/>
              </a:rPr>
              <a:t>The College of New Jersey</a:t>
            </a:r>
          </a:p>
          <a:p>
            <a:pPr marL="471488" lvl="1" indent="-128588" algn="just" defTabSz="685800">
              <a:buFont typeface="Arial" panose="020B0604020202020204" pitchFamily="34" charset="0"/>
              <a:buChar char="•"/>
            </a:pPr>
            <a:endParaRPr lang="en-US" sz="1050" dirty="0">
              <a:solidFill>
                <a:prstClr val="white"/>
              </a:solidFill>
              <a:latin typeface="Calibri" panose="020F0502020204030204"/>
            </a:endParaRPr>
          </a:p>
          <a:p>
            <a:pPr marL="128588" indent="-128588" algn="just" defTabSz="685800">
              <a:buFont typeface="Arial" panose="020B0604020202020204" pitchFamily="34" charset="0"/>
              <a:buChar char="•"/>
            </a:pPr>
            <a:r>
              <a:rPr lang="en-US" sz="1050" dirty="0">
                <a:solidFill>
                  <a:prstClr val="white"/>
                </a:solidFill>
                <a:latin typeface="Calibri" panose="020F0502020204030204"/>
              </a:rPr>
              <a:t>ELIGIBILITY IS OPEN TO ALL MAJORS!! </a:t>
            </a:r>
            <a:r>
              <a:rPr lang="en-US" sz="1050" i="1" dirty="0">
                <a:solidFill>
                  <a:prstClr val="white"/>
                </a:solidFill>
                <a:latin typeface="Calibri" panose="020F0502020204030204"/>
              </a:rPr>
              <a:t>Preferred</a:t>
            </a:r>
            <a:r>
              <a:rPr lang="en-US" sz="1050" dirty="0">
                <a:solidFill>
                  <a:prstClr val="white"/>
                </a:solidFill>
                <a:latin typeface="Calibri" panose="020F0502020204030204"/>
              </a:rPr>
              <a:t> majors include: Business, Management, Leadership, Accounting, Analytics, Finance, Math, IT, or Economics</a:t>
            </a:r>
          </a:p>
          <a:p>
            <a:pPr marL="471488" lvl="1" indent="-128588" algn="just" defTabSz="685800">
              <a:buFont typeface="Arial" panose="020B0604020202020204" pitchFamily="34" charset="0"/>
              <a:buChar char="•"/>
            </a:pPr>
            <a:r>
              <a:rPr lang="en-US" sz="1050" i="1" dirty="0">
                <a:solidFill>
                  <a:prstClr val="white"/>
                </a:solidFill>
                <a:latin typeface="Calibri" panose="020F0502020204030204"/>
              </a:rPr>
              <a:t>Applicants that are not matriculated under preferred majors must provide an explanation detailing how their current major and experience would make them marketable for a career in Internal Audit</a:t>
            </a:r>
          </a:p>
          <a:p>
            <a:pPr marL="471488" lvl="1" indent="-128588" algn="just" defTabSz="685800">
              <a:buFont typeface="Arial" panose="020B0604020202020204" pitchFamily="34" charset="0"/>
              <a:buChar char="•"/>
            </a:pPr>
            <a:endParaRPr lang="en-US" sz="1050" i="1" dirty="0">
              <a:solidFill>
                <a:prstClr val="white"/>
              </a:solidFill>
              <a:latin typeface="Calibri" panose="020F0502020204030204"/>
            </a:endParaRPr>
          </a:p>
          <a:p>
            <a:pPr marL="128588" indent="-128588" algn="just" defTabSz="685800">
              <a:buFont typeface="Arial" panose="020B0604020202020204" pitchFamily="34" charset="0"/>
              <a:buChar char="•"/>
            </a:pPr>
            <a:r>
              <a:rPr lang="en-US" sz="1050" dirty="0">
                <a:solidFill>
                  <a:prstClr val="white"/>
                </a:solidFill>
                <a:latin typeface="Calibri" panose="020F0502020204030204"/>
              </a:rPr>
              <a:t>Applicant must provide an unofficial transcript from the university to </a:t>
            </a:r>
            <a:r>
              <a:rPr lang="en-US" sz="1000" dirty="0">
                <a:solidFill>
                  <a:prstClr val="white"/>
                </a:solidFill>
                <a:latin typeface="Calibri" panose="020F0502020204030204"/>
              </a:rPr>
              <a:t>demonstrate major and status as a current student.</a:t>
            </a:r>
          </a:p>
        </p:txBody>
      </p:sp>
    </p:spTree>
    <p:extLst>
      <p:ext uri="{BB962C8B-B14F-4D97-AF65-F5344CB8AC3E}">
        <p14:creationId xmlns:p14="http://schemas.microsoft.com/office/powerpoint/2010/main" val="80048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 Opportunities</a:t>
            </a:r>
          </a:p>
        </p:txBody>
      </p:sp>
      <p:sp>
        <p:nvSpPr>
          <p:cNvPr id="3" name="Content Placeholder 2"/>
          <p:cNvSpPr>
            <a:spLocks noGrp="1"/>
          </p:cNvSpPr>
          <p:nvPr>
            <p:ph idx="1"/>
          </p:nvPr>
        </p:nvSpPr>
        <p:spPr>
          <a:xfrm>
            <a:off x="457199" y="1600200"/>
            <a:ext cx="8686801" cy="5022273"/>
          </a:xfrm>
        </p:spPr>
        <p:txBody>
          <a:bodyPr>
            <a:normAutofit lnSpcReduction="10000"/>
          </a:bodyPr>
          <a:lstStyle/>
          <a:p>
            <a:r>
              <a:rPr lang="en-US" dirty="0">
                <a:hlinkClick r:id="rId2"/>
              </a:rPr>
              <a:t>North Jersey Chapter</a:t>
            </a:r>
            <a:endParaRPr lang="en-US" dirty="0"/>
          </a:p>
          <a:p>
            <a:r>
              <a:rPr lang="en-US" dirty="0">
                <a:hlinkClick r:id="rId3"/>
              </a:rPr>
              <a:t>Central Jersey Chapter</a:t>
            </a:r>
            <a:endParaRPr lang="en-US" dirty="0"/>
          </a:p>
          <a:p>
            <a:r>
              <a:rPr lang="en-US" dirty="0">
                <a:hlinkClick r:id="rId4"/>
              </a:rPr>
              <a:t>Audit and Advisory Services</a:t>
            </a:r>
            <a:r>
              <a:rPr lang="en-US" dirty="0"/>
              <a:t> (Rutgers)</a:t>
            </a:r>
          </a:p>
          <a:p>
            <a:pPr lvl="1"/>
            <a:r>
              <a:rPr lang="en-US" dirty="0">
                <a:solidFill>
                  <a:schemeClr val="tx1"/>
                </a:solidFill>
              </a:rPr>
              <a:t>Recruit on </a:t>
            </a:r>
            <a:r>
              <a:rPr lang="en-US" dirty="0" err="1">
                <a:solidFill>
                  <a:schemeClr val="tx1"/>
                </a:solidFill>
              </a:rPr>
              <a:t>BusinessKnight</a:t>
            </a:r>
            <a:r>
              <a:rPr lang="en-US" dirty="0">
                <a:solidFill>
                  <a:schemeClr val="tx1"/>
                </a:solidFill>
              </a:rPr>
              <a:t> &amp; Handshake in September/October</a:t>
            </a:r>
          </a:p>
          <a:p>
            <a:pPr lvl="1"/>
            <a:r>
              <a:rPr lang="en-US" dirty="0">
                <a:solidFill>
                  <a:schemeClr val="tx1"/>
                </a:solidFill>
              </a:rPr>
              <a:t>Year-long (calendar year) position</a:t>
            </a:r>
          </a:p>
          <a:p>
            <a:pPr lvl="1"/>
            <a:r>
              <a:rPr lang="en-US" dirty="0">
                <a:solidFill>
                  <a:schemeClr val="tx1"/>
                </a:solidFill>
              </a:rPr>
              <a:t>Upcoming openings (2022):</a:t>
            </a:r>
          </a:p>
          <a:p>
            <a:pPr lvl="2"/>
            <a:r>
              <a:rPr lang="en-US" dirty="0">
                <a:solidFill>
                  <a:schemeClr val="tx1"/>
                </a:solidFill>
              </a:rPr>
              <a:t>2 Financial/Operational Audit (Accounting)</a:t>
            </a:r>
          </a:p>
          <a:p>
            <a:pPr lvl="2"/>
            <a:r>
              <a:rPr lang="en-US" dirty="0">
                <a:solidFill>
                  <a:schemeClr val="tx1"/>
                </a:solidFill>
              </a:rPr>
              <a:t>1 Information Technology Audit (BAIT/Comp. Science)</a:t>
            </a:r>
          </a:p>
          <a:p>
            <a:pPr lvl="2"/>
            <a:r>
              <a:rPr lang="en-US" dirty="0">
                <a:solidFill>
                  <a:schemeClr val="tx1"/>
                </a:solidFill>
              </a:rPr>
              <a:t>1 Data Analytics (BAIT)</a:t>
            </a:r>
          </a:p>
        </p:txBody>
      </p:sp>
    </p:spTree>
    <p:extLst>
      <p:ext uri="{BB962C8B-B14F-4D97-AF65-F5344CB8AC3E}">
        <p14:creationId xmlns:p14="http://schemas.microsoft.com/office/powerpoint/2010/main" val="259549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Agenda</a:t>
            </a:r>
          </a:p>
        </p:txBody>
      </p:sp>
      <p:sp>
        <p:nvSpPr>
          <p:cNvPr id="3" name="Content Placeholder 2"/>
          <p:cNvSpPr>
            <a:spLocks noGrp="1"/>
          </p:cNvSpPr>
          <p:nvPr>
            <p:ph idx="1"/>
          </p:nvPr>
        </p:nvSpPr>
        <p:spPr>
          <a:xfrm>
            <a:off x="2787267" y="1084520"/>
            <a:ext cx="6356734" cy="5041643"/>
          </a:xfrm>
        </p:spPr>
        <p:txBody>
          <a:bodyPr>
            <a:normAutofit/>
          </a:bodyPr>
          <a:lstStyle/>
          <a:p>
            <a:r>
              <a:rPr lang="en-US" b="1" dirty="0"/>
              <a:t>Introductions</a:t>
            </a:r>
            <a:br>
              <a:rPr lang="en-US" dirty="0"/>
            </a:br>
            <a:r>
              <a:rPr lang="en-US" dirty="0"/>
              <a:t>(5 minutes)</a:t>
            </a:r>
          </a:p>
          <a:p>
            <a:r>
              <a:rPr lang="en-US" b="1" dirty="0"/>
              <a:t>Internal Audit Info. Session</a:t>
            </a:r>
            <a:br>
              <a:rPr lang="en-US" dirty="0"/>
            </a:br>
            <a:r>
              <a:rPr lang="en-US" dirty="0"/>
              <a:t>(10 minutes)</a:t>
            </a:r>
          </a:p>
          <a:p>
            <a:r>
              <a:rPr lang="en-US" b="1" dirty="0"/>
              <a:t>Break-out Rooms </a:t>
            </a:r>
            <a:br>
              <a:rPr lang="en-US" dirty="0"/>
            </a:br>
            <a:r>
              <a:rPr lang="en-US" dirty="0"/>
              <a:t>(40 minutes total)</a:t>
            </a:r>
          </a:p>
          <a:p>
            <a:r>
              <a:rPr lang="en-US" b="1" dirty="0"/>
              <a:t>Conclusion/Q&amp;A </a:t>
            </a:r>
            <a:br>
              <a:rPr lang="en-US" dirty="0"/>
            </a:br>
            <a:r>
              <a:rPr lang="en-US" dirty="0"/>
              <a:t>(5 minutes)</a:t>
            </a:r>
          </a:p>
          <a:p>
            <a:endParaRPr lang="en-US" dirty="0"/>
          </a:p>
        </p:txBody>
      </p:sp>
    </p:spTree>
    <p:extLst>
      <p:ext uri="{BB962C8B-B14F-4D97-AF65-F5344CB8AC3E}">
        <p14:creationId xmlns:p14="http://schemas.microsoft.com/office/powerpoint/2010/main" val="171173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Introductions</a:t>
            </a:r>
          </a:p>
        </p:txBody>
      </p:sp>
      <p:sp>
        <p:nvSpPr>
          <p:cNvPr id="3" name="Subtitle 2"/>
          <p:cNvSpPr>
            <a:spLocks noGrp="1"/>
          </p:cNvSpPr>
          <p:nvPr>
            <p:ph idx="1"/>
          </p:nvPr>
        </p:nvSpPr>
        <p:spPr>
          <a:xfrm>
            <a:off x="308919" y="1729946"/>
            <a:ext cx="8563232" cy="4755075"/>
          </a:xfrm>
        </p:spPr>
        <p:txBody>
          <a:bodyPr>
            <a:normAutofit/>
          </a:bodyPr>
          <a:lstStyle/>
          <a:p>
            <a:r>
              <a:rPr lang="en-US" sz="2800" dirty="0"/>
              <a:t>Central Jersey Chapter</a:t>
            </a:r>
          </a:p>
          <a:p>
            <a:pPr lvl="1"/>
            <a:r>
              <a:rPr lang="en-US" sz="2400" dirty="0"/>
              <a:t>Marilyn Carnevale, Audit and Advisory Services, Rutgers</a:t>
            </a:r>
          </a:p>
          <a:p>
            <a:pPr lvl="1"/>
            <a:r>
              <a:rPr lang="en-US" sz="2400" dirty="0"/>
              <a:t>Liz Calamito, Global Benefits Group</a:t>
            </a:r>
          </a:p>
          <a:p>
            <a:pPr lvl="1"/>
            <a:r>
              <a:rPr lang="en-US" sz="2400" dirty="0"/>
              <a:t>Nicole Sansone, NJ Office of the </a:t>
            </a:r>
            <a:r>
              <a:rPr lang="en-US" sz="2400"/>
              <a:t>State Auditor</a:t>
            </a:r>
            <a:endParaRPr lang="en-US" sz="2400" dirty="0"/>
          </a:p>
          <a:p>
            <a:pPr lvl="1"/>
            <a:r>
              <a:rPr lang="en-US" sz="2400" dirty="0"/>
              <a:t>Anupam Goradia, Risk Advisory Services, </a:t>
            </a:r>
            <a:r>
              <a:rPr lang="en-US" sz="2400" dirty="0" err="1"/>
              <a:t>Centri</a:t>
            </a:r>
            <a:r>
              <a:rPr lang="en-US" sz="2400" dirty="0"/>
              <a:t> Business Consulting</a:t>
            </a:r>
            <a:endParaRPr lang="en-US" sz="1800" dirty="0"/>
          </a:p>
          <a:p>
            <a:r>
              <a:rPr lang="en-US" sz="2800" dirty="0"/>
              <a:t>North Jersey Chapter</a:t>
            </a:r>
          </a:p>
          <a:p>
            <a:pPr lvl="1"/>
            <a:r>
              <a:rPr lang="en-US" sz="2400" dirty="0"/>
              <a:t>Joe Iannini, Fashion Institute of Technology</a:t>
            </a:r>
          </a:p>
          <a:p>
            <a:pPr lvl="1"/>
            <a:r>
              <a:rPr lang="en-US" sz="2400" dirty="0"/>
              <a:t>Barbara Piernot, Morgan Stanley</a:t>
            </a:r>
          </a:p>
          <a:p>
            <a:pPr lvl="1"/>
            <a:r>
              <a:rPr lang="en-US" sz="2400" dirty="0"/>
              <a:t>Marty West, </a:t>
            </a:r>
            <a:r>
              <a:rPr lang="en-US" sz="2400" dirty="0" err="1"/>
              <a:t>EisnerAmper</a:t>
            </a:r>
            <a:endParaRPr lang="en-US" sz="2400" dirty="0"/>
          </a:p>
        </p:txBody>
      </p:sp>
    </p:spTree>
    <p:extLst>
      <p:ext uri="{BB962C8B-B14F-4D97-AF65-F5344CB8AC3E}">
        <p14:creationId xmlns:p14="http://schemas.microsoft.com/office/powerpoint/2010/main" val="81784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Examples of Career Paths for Students</a:t>
            </a:r>
            <a:endParaRPr lang="en-US" dirty="0"/>
          </a:p>
        </p:txBody>
      </p:sp>
      <p:graphicFrame>
        <p:nvGraphicFramePr>
          <p:cNvPr id="4" name="Diagram 3"/>
          <p:cNvGraphicFramePr/>
          <p:nvPr>
            <p:extLst>
              <p:ext uri="{D42A27DB-BD31-4B8C-83A1-F6EECF244321}">
                <p14:modId xmlns:p14="http://schemas.microsoft.com/office/powerpoint/2010/main" val="3927659816"/>
              </p:ext>
            </p:extLst>
          </p:nvPr>
        </p:nvGraphicFramePr>
        <p:xfrm>
          <a:off x="452120" y="182372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idx="1"/>
          </p:nvPr>
        </p:nvSpPr>
        <p:spPr>
          <a:xfrm>
            <a:off x="1148080" y="5144690"/>
            <a:ext cx="6837680" cy="314960"/>
          </a:xfrm>
        </p:spPr>
        <p:txBody>
          <a:bodyPr>
            <a:noAutofit/>
          </a:bodyPr>
          <a:lstStyle/>
          <a:p>
            <a:pPr marL="0" indent="0" algn="ctr">
              <a:buNone/>
            </a:pPr>
            <a:r>
              <a:rPr lang="en-US" sz="2600" b="1" kern="1000" dirty="0"/>
              <a:t>YOU CAN WORK IN </a:t>
            </a:r>
            <a:r>
              <a:rPr lang="en-US" sz="2600" b="1" kern="1000" dirty="0">
                <a:solidFill>
                  <a:schemeClr val="accent1"/>
                </a:solidFill>
              </a:rPr>
              <a:t>ANY</a:t>
            </a:r>
            <a:r>
              <a:rPr lang="en-US" sz="2600" b="1" kern="1000" dirty="0">
                <a:solidFill>
                  <a:schemeClr val="accent2"/>
                </a:solidFill>
              </a:rPr>
              <a:t> </a:t>
            </a:r>
            <a:r>
              <a:rPr lang="en-US" sz="2600" b="1" kern="1000" spc="200" dirty="0"/>
              <a:t>INDUSTRY</a:t>
            </a:r>
            <a:r>
              <a:rPr lang="en-US" sz="2600" b="1" kern="1000" dirty="0"/>
              <a:t>!</a:t>
            </a:r>
          </a:p>
        </p:txBody>
      </p:sp>
    </p:spTree>
    <p:extLst>
      <p:ext uri="{BB962C8B-B14F-4D97-AF65-F5344CB8AC3E}">
        <p14:creationId xmlns:p14="http://schemas.microsoft.com/office/powerpoint/2010/main" val="282305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Key Differences Between</a:t>
            </a:r>
            <a:br>
              <a:rPr lang="en-US" sz="3200" dirty="0"/>
            </a:br>
            <a:r>
              <a:rPr lang="en-US" sz="3200" dirty="0"/>
              <a:t>Internal and External Audit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7050919"/>
              </p:ext>
            </p:extLst>
          </p:nvPr>
        </p:nvGraphicFramePr>
        <p:xfrm>
          <a:off x="457200" y="1556293"/>
          <a:ext cx="8229600" cy="4616834"/>
        </p:xfrm>
        <a:graphic>
          <a:graphicData uri="http://schemas.openxmlformats.org/drawingml/2006/table">
            <a:tbl>
              <a:tblPr firstRow="1" firstCol="1" bandRow="1">
                <a:tableStyleId>{3B4B98B0-60AC-42C2-AFA5-B58CD77FA1E5}</a:tableStyleId>
              </a:tblPr>
              <a:tblGrid>
                <a:gridCol w="1979839">
                  <a:extLst>
                    <a:ext uri="{9D8B030D-6E8A-4147-A177-3AD203B41FA5}">
                      <a16:colId xmlns:a16="http://schemas.microsoft.com/office/drawing/2014/main" val="20000"/>
                    </a:ext>
                  </a:extLst>
                </a:gridCol>
                <a:gridCol w="3012622">
                  <a:extLst>
                    <a:ext uri="{9D8B030D-6E8A-4147-A177-3AD203B41FA5}">
                      <a16:colId xmlns:a16="http://schemas.microsoft.com/office/drawing/2014/main" val="20001"/>
                    </a:ext>
                  </a:extLst>
                </a:gridCol>
                <a:gridCol w="3237139">
                  <a:extLst>
                    <a:ext uri="{9D8B030D-6E8A-4147-A177-3AD203B41FA5}">
                      <a16:colId xmlns:a16="http://schemas.microsoft.com/office/drawing/2014/main" val="20002"/>
                    </a:ext>
                  </a:extLst>
                </a:gridCol>
              </a:tblGrid>
              <a:tr h="397457">
                <a:tc>
                  <a:txBody>
                    <a:bodyPr/>
                    <a:lstStyle/>
                    <a:p>
                      <a:pPr marL="0" marR="0" algn="l">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Internal Audit</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External Audit</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21273">
                <a:tc>
                  <a:txBody>
                    <a:bodyPr/>
                    <a:lstStyle/>
                    <a:p>
                      <a:pPr marL="0" marR="0" algn="l">
                        <a:lnSpc>
                          <a:spcPct val="115000"/>
                        </a:lnSpc>
                        <a:spcBef>
                          <a:spcPts val="0"/>
                        </a:spcBef>
                        <a:spcAft>
                          <a:spcPts val="0"/>
                        </a:spcAft>
                      </a:pPr>
                      <a:r>
                        <a:rPr lang="en-US" sz="1400" dirty="0">
                          <a:effectLst/>
                        </a:rPr>
                        <a:t>Purpose</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Analyze and improve controls and performance</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Express an opinion on the financial condition</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97457">
                <a:tc>
                  <a:txBody>
                    <a:bodyPr/>
                    <a:lstStyle/>
                    <a:p>
                      <a:pPr marL="0" marR="0" algn="l">
                        <a:lnSpc>
                          <a:spcPct val="115000"/>
                        </a:lnSpc>
                        <a:spcBef>
                          <a:spcPts val="0"/>
                        </a:spcBef>
                        <a:spcAft>
                          <a:spcPts val="0"/>
                        </a:spcAft>
                      </a:pPr>
                      <a:r>
                        <a:rPr lang="en-US" sz="1400" dirty="0">
                          <a:effectLst/>
                        </a:rPr>
                        <a:t>Scope</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Organizational operations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Fiscal financial records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97457">
                <a:tc>
                  <a:txBody>
                    <a:bodyPr/>
                    <a:lstStyle/>
                    <a:p>
                      <a:pPr marL="0" marR="0" algn="l">
                        <a:lnSpc>
                          <a:spcPct val="115000"/>
                        </a:lnSpc>
                        <a:spcBef>
                          <a:spcPts val="0"/>
                        </a:spcBef>
                        <a:spcAft>
                          <a:spcPts val="0"/>
                        </a:spcAft>
                      </a:pPr>
                      <a:r>
                        <a:rPr lang="en-US" sz="1400" dirty="0">
                          <a:effectLst/>
                        </a:rPr>
                        <a:t>Skills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Interdisciplinary</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Accounting, finance, tax</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97457">
                <a:tc>
                  <a:txBody>
                    <a:bodyPr/>
                    <a:lstStyle/>
                    <a:p>
                      <a:pPr marL="0" marR="0" algn="l">
                        <a:lnSpc>
                          <a:spcPct val="115000"/>
                        </a:lnSpc>
                        <a:spcBef>
                          <a:spcPts val="0"/>
                        </a:spcBef>
                        <a:spcAft>
                          <a:spcPts val="0"/>
                        </a:spcAft>
                      </a:pPr>
                      <a:r>
                        <a:rPr lang="en-US" sz="1400" dirty="0">
                          <a:effectLst/>
                        </a:rPr>
                        <a:t>Timing</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Present/future, ongoing</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Past, point in time</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97457">
                <a:tc>
                  <a:txBody>
                    <a:bodyPr/>
                    <a:lstStyle/>
                    <a:p>
                      <a:pPr marL="0" marR="0" algn="l">
                        <a:lnSpc>
                          <a:spcPct val="115000"/>
                        </a:lnSpc>
                        <a:spcBef>
                          <a:spcPts val="0"/>
                        </a:spcBef>
                        <a:spcAft>
                          <a:spcPts val="0"/>
                        </a:spcAft>
                      </a:pPr>
                      <a:r>
                        <a:rPr lang="en-US" sz="1400" dirty="0">
                          <a:effectLst/>
                        </a:rPr>
                        <a:t>Primary Audience</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Board, executive management</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Investors, public interests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38929">
                <a:tc>
                  <a:txBody>
                    <a:bodyPr/>
                    <a:lstStyle/>
                    <a:p>
                      <a:pPr marL="0" marR="0" algn="l">
                        <a:lnSpc>
                          <a:spcPct val="115000"/>
                        </a:lnSpc>
                        <a:spcBef>
                          <a:spcPts val="0"/>
                        </a:spcBef>
                        <a:spcAft>
                          <a:spcPts val="0"/>
                        </a:spcAft>
                      </a:pPr>
                      <a:r>
                        <a:rPr lang="en-US" sz="1400" dirty="0">
                          <a:effectLst/>
                        </a:rPr>
                        <a:t>Standards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The IIA’s International Standards for the Professional Practice of Internal Auditing</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Generally Accepted Auditing Principles, Generally Accepted Auditing Standards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21273">
                <a:tc>
                  <a:txBody>
                    <a:bodyPr/>
                    <a:lstStyle/>
                    <a:p>
                      <a:pPr marL="0" marR="0" algn="l">
                        <a:lnSpc>
                          <a:spcPct val="115000"/>
                        </a:lnSpc>
                        <a:spcBef>
                          <a:spcPts val="0"/>
                        </a:spcBef>
                        <a:spcAft>
                          <a:spcPts val="0"/>
                        </a:spcAft>
                      </a:pPr>
                      <a:r>
                        <a:rPr lang="en-US" sz="1400" dirty="0">
                          <a:effectLst/>
                        </a:rPr>
                        <a:t>Focus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Enhance and protect organizational value</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Fair representation of financial statements</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21273">
                <a:tc>
                  <a:txBody>
                    <a:bodyPr/>
                    <a:lstStyle/>
                    <a:p>
                      <a:pPr marL="0" marR="0" algn="l">
                        <a:lnSpc>
                          <a:spcPct val="115000"/>
                        </a:lnSpc>
                        <a:spcBef>
                          <a:spcPts val="0"/>
                        </a:spcBef>
                        <a:spcAft>
                          <a:spcPts val="0"/>
                        </a:spcAft>
                      </a:pPr>
                      <a:r>
                        <a:rPr lang="en-US" sz="1400" dirty="0">
                          <a:effectLst/>
                        </a:rPr>
                        <a:t>Employment Relationship</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An organization’s employee</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An independent third party</a:t>
                      </a:r>
                      <a:endParaRPr lang="en-US" sz="14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21273">
                <a:tc>
                  <a:txBody>
                    <a:bodyPr/>
                    <a:lstStyle/>
                    <a:p>
                      <a:pPr marL="0" marR="0" algn="l">
                        <a:lnSpc>
                          <a:spcPct val="115000"/>
                        </a:lnSpc>
                        <a:spcBef>
                          <a:spcPts val="0"/>
                        </a:spcBef>
                        <a:spcAft>
                          <a:spcPts val="0"/>
                        </a:spcAft>
                      </a:pPr>
                      <a:r>
                        <a:rPr lang="en-US" sz="1400" dirty="0">
                          <a:solidFill>
                            <a:schemeClr val="tx1"/>
                          </a:solidFill>
                          <a:effectLst/>
                          <a:latin typeface="+mj-lt"/>
                          <a:ea typeface="Tahoma" panose="020B0604030504040204" pitchFamily="34" charset="0"/>
                          <a:cs typeface="Times New Roman" panose="02020603050405020304" pitchFamily="18" charset="0"/>
                        </a:rPr>
                        <a:t>Certification</a:t>
                      </a:r>
                    </a:p>
                  </a:txBody>
                  <a:tcPr marL="68580" marR="68580" marT="0" marB="0" anchor="ctr"/>
                </a:tc>
                <a:tc>
                  <a:txBody>
                    <a:bodyPr/>
                    <a:lstStyle/>
                    <a:p>
                      <a:pPr marL="0" marR="0" algn="l">
                        <a:lnSpc>
                          <a:spcPct val="115000"/>
                        </a:lnSpc>
                        <a:spcBef>
                          <a:spcPts val="0"/>
                        </a:spcBef>
                        <a:spcAft>
                          <a:spcPts val="0"/>
                        </a:spcAft>
                      </a:pPr>
                      <a:r>
                        <a:rPr lang="en-US" sz="1400" dirty="0">
                          <a:solidFill>
                            <a:schemeClr val="tx1"/>
                          </a:solidFill>
                          <a:effectLst/>
                          <a:latin typeface="+mj-lt"/>
                          <a:ea typeface="Tahoma" panose="020B0604030504040204" pitchFamily="34" charset="0"/>
                          <a:cs typeface="Times New Roman" panose="02020603050405020304" pitchFamily="18" charset="0"/>
                        </a:rPr>
                        <a:t>Certified Internal Auditor (CIA)</a:t>
                      </a:r>
                    </a:p>
                  </a:txBody>
                  <a:tcPr marL="68580" marR="68580" marT="0" marB="0" anchor="ctr"/>
                </a:tc>
                <a:tc>
                  <a:txBody>
                    <a:bodyPr/>
                    <a:lstStyle/>
                    <a:p>
                      <a:pPr marL="0" marR="0" algn="l">
                        <a:lnSpc>
                          <a:spcPct val="115000"/>
                        </a:lnSpc>
                        <a:spcBef>
                          <a:spcPts val="0"/>
                        </a:spcBef>
                        <a:spcAft>
                          <a:spcPts val="0"/>
                        </a:spcAft>
                      </a:pPr>
                      <a:r>
                        <a:rPr lang="en-US" sz="1400" dirty="0">
                          <a:solidFill>
                            <a:schemeClr val="tx1"/>
                          </a:solidFill>
                          <a:effectLst/>
                          <a:latin typeface="+mj-lt"/>
                          <a:ea typeface="Tahoma" panose="020B0604030504040204" pitchFamily="34" charset="0"/>
                          <a:cs typeface="Times New Roman" panose="02020603050405020304" pitchFamily="18" charset="0"/>
                        </a:rPr>
                        <a:t>Certified</a:t>
                      </a:r>
                      <a:r>
                        <a:rPr lang="en-US" sz="1400" baseline="0" dirty="0">
                          <a:solidFill>
                            <a:schemeClr val="tx1"/>
                          </a:solidFill>
                          <a:effectLst/>
                          <a:latin typeface="+mj-lt"/>
                          <a:ea typeface="Tahoma" panose="020B0604030504040204" pitchFamily="34" charset="0"/>
                          <a:cs typeface="Times New Roman" panose="02020603050405020304" pitchFamily="18" charset="0"/>
                        </a:rPr>
                        <a:t> Public Accountant (CPA)</a:t>
                      </a:r>
                      <a:endParaRPr lang="en-US" sz="1400" dirty="0">
                        <a:solidFill>
                          <a:schemeClr val="tx1"/>
                        </a:solidFill>
                        <a:effectLst/>
                        <a:latin typeface="+mj-lt"/>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6889619"/>
                  </a:ext>
                </a:extLst>
              </a:tr>
            </a:tbl>
          </a:graphicData>
        </a:graphic>
      </p:graphicFrame>
    </p:spTree>
    <p:extLst>
      <p:ext uri="{BB962C8B-B14F-4D97-AF65-F5344CB8AC3E}">
        <p14:creationId xmlns:p14="http://schemas.microsoft.com/office/powerpoint/2010/main" val="319510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Internal Auditing?</a:t>
            </a:r>
          </a:p>
        </p:txBody>
      </p:sp>
      <p:sp>
        <p:nvSpPr>
          <p:cNvPr id="3" name="Content Placeholder 2"/>
          <p:cNvSpPr>
            <a:spLocks noGrp="1"/>
          </p:cNvSpPr>
          <p:nvPr>
            <p:ph idx="1"/>
          </p:nvPr>
        </p:nvSpPr>
        <p:spPr>
          <a:xfrm>
            <a:off x="182879" y="1573100"/>
            <a:ext cx="8791303" cy="4618694"/>
          </a:xfrm>
          <a:prstGeom prst="wedgeRoundRectCallout">
            <a:avLst>
              <a:gd name="adj1" fmla="val 37917"/>
              <a:gd name="adj2" fmla="val 5910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Autofit/>
          </a:bodyPr>
          <a:lstStyle/>
          <a:p>
            <a:pPr marL="0" indent="0" algn="ctr">
              <a:buNone/>
            </a:pPr>
            <a:r>
              <a:rPr lang="en-US" dirty="0">
                <a:solidFill>
                  <a:schemeClr val="bg1"/>
                </a:solidFill>
              </a:rPr>
              <a:t>“Internal auditing is an </a:t>
            </a:r>
            <a:r>
              <a:rPr lang="en-US" b="1" dirty="0">
                <a:solidFill>
                  <a:schemeClr val="tx1"/>
                </a:solidFill>
              </a:rPr>
              <a:t>independent, objective assurance and consulting</a:t>
            </a:r>
            <a:r>
              <a:rPr lang="en-US" dirty="0">
                <a:solidFill>
                  <a:schemeClr val="tx1"/>
                </a:solidFill>
              </a:rPr>
              <a:t> </a:t>
            </a:r>
            <a:r>
              <a:rPr lang="en-US" dirty="0">
                <a:solidFill>
                  <a:schemeClr val="bg1"/>
                </a:solidFill>
              </a:rPr>
              <a:t>activity designed to add value and improve an organization’s operations. It helps an organization </a:t>
            </a:r>
            <a:r>
              <a:rPr lang="en-US" b="1" dirty="0">
                <a:solidFill>
                  <a:schemeClr val="tx1"/>
                </a:solidFill>
              </a:rPr>
              <a:t>accomplish its objectives </a:t>
            </a:r>
            <a:r>
              <a:rPr lang="en-US" dirty="0">
                <a:solidFill>
                  <a:schemeClr val="bg1"/>
                </a:solidFill>
              </a:rPr>
              <a:t>by bringing a systematic, disciplined approach to evaluate and improve the effectiveness of </a:t>
            </a:r>
            <a:r>
              <a:rPr lang="en-US" b="1" dirty="0">
                <a:solidFill>
                  <a:schemeClr val="tx1"/>
                </a:solidFill>
              </a:rPr>
              <a:t>risk management, control, and governance processes</a:t>
            </a:r>
            <a:r>
              <a:rPr lang="en-US" dirty="0">
                <a:solidFill>
                  <a:schemeClr val="bg1"/>
                </a:solidFill>
              </a:rPr>
              <a:t>.”</a:t>
            </a:r>
          </a:p>
        </p:txBody>
      </p:sp>
    </p:spTree>
    <p:extLst>
      <p:ext uri="{BB962C8B-B14F-4D97-AF65-F5344CB8AC3E}">
        <p14:creationId xmlns:p14="http://schemas.microsoft.com/office/powerpoint/2010/main" val="36916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Auditors…</a:t>
            </a:r>
          </a:p>
        </p:txBody>
      </p:sp>
      <p:sp>
        <p:nvSpPr>
          <p:cNvPr id="3" name="Content Placeholder 2"/>
          <p:cNvSpPr>
            <a:spLocks noGrp="1"/>
          </p:cNvSpPr>
          <p:nvPr>
            <p:ph idx="1"/>
          </p:nvPr>
        </p:nvSpPr>
        <p:spPr/>
        <p:txBody>
          <a:bodyPr/>
          <a:lstStyle/>
          <a:p>
            <a:pPr>
              <a:spcBef>
                <a:spcPts val="600"/>
              </a:spcBef>
            </a:pPr>
            <a:r>
              <a:rPr lang="en-US"/>
              <a:t>Find out what’s working and what’s not</a:t>
            </a:r>
          </a:p>
          <a:p>
            <a:pPr>
              <a:spcBef>
                <a:spcPts val="600"/>
              </a:spcBef>
            </a:pPr>
            <a:r>
              <a:rPr lang="en-US"/>
              <a:t>Keep an eye on the corporate climate</a:t>
            </a:r>
          </a:p>
          <a:p>
            <a:pPr>
              <a:spcBef>
                <a:spcPts val="600"/>
              </a:spcBef>
            </a:pPr>
            <a:r>
              <a:rPr lang="en-US"/>
              <a:t>Look at the organization with fresh eyes</a:t>
            </a:r>
          </a:p>
          <a:p>
            <a:pPr>
              <a:spcBef>
                <a:spcPts val="600"/>
              </a:spcBef>
            </a:pPr>
            <a:r>
              <a:rPr lang="en-US"/>
              <a:t>Look beyond the financial statements</a:t>
            </a:r>
          </a:p>
          <a:p>
            <a:pPr>
              <a:spcBef>
                <a:spcPts val="600"/>
              </a:spcBef>
            </a:pPr>
            <a:r>
              <a:rPr lang="en-US"/>
              <a:t>Advocate improvements</a:t>
            </a:r>
          </a:p>
          <a:p>
            <a:pPr>
              <a:spcBef>
                <a:spcPts val="600"/>
              </a:spcBef>
            </a:pPr>
            <a:r>
              <a:rPr lang="en-US"/>
              <a:t>Raise red flags</a:t>
            </a:r>
          </a:p>
          <a:p>
            <a:pPr>
              <a:spcBef>
                <a:spcPts val="600"/>
              </a:spcBef>
            </a:pPr>
            <a:r>
              <a:rPr lang="en-US" u="sng"/>
              <a:t>Tell it like it is</a:t>
            </a:r>
          </a:p>
          <a:p>
            <a:endParaRPr lang="en-US" dirty="0"/>
          </a:p>
        </p:txBody>
      </p:sp>
    </p:spTree>
    <p:extLst>
      <p:ext uri="{BB962C8B-B14F-4D97-AF65-F5344CB8AC3E}">
        <p14:creationId xmlns:p14="http://schemas.microsoft.com/office/powerpoint/2010/main" val="218395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Makes Internal Audit </a:t>
            </a:r>
            <a:br>
              <a:rPr lang="en-US" sz="3200" dirty="0"/>
            </a:br>
            <a:r>
              <a:rPr lang="en-US" sz="3200" dirty="0"/>
              <a:t>A Great Career? </a:t>
            </a:r>
          </a:p>
        </p:txBody>
      </p:sp>
      <p:sp>
        <p:nvSpPr>
          <p:cNvPr id="3" name="Content Placeholder 2"/>
          <p:cNvSpPr>
            <a:spLocks noGrp="1"/>
          </p:cNvSpPr>
          <p:nvPr>
            <p:ph idx="1"/>
          </p:nvPr>
        </p:nvSpPr>
        <p:spPr>
          <a:xfrm>
            <a:off x="2844800" y="1600200"/>
            <a:ext cx="6055360" cy="5089358"/>
          </a:xfrm>
        </p:spPr>
        <p:txBody>
          <a:bodyPr>
            <a:normAutofit/>
          </a:bodyPr>
          <a:lstStyle/>
          <a:p>
            <a:pPr>
              <a:buNone/>
            </a:pPr>
            <a:r>
              <a:rPr lang="en-US" b="1" dirty="0"/>
              <a:t>5 key reasons</a:t>
            </a:r>
          </a:p>
          <a:p>
            <a:pPr marL="971550" lvl="1" indent="-514350">
              <a:buFont typeface="+mj-lt"/>
              <a:buAutoNum type="arabicPeriod"/>
            </a:pPr>
            <a:r>
              <a:rPr lang="en-US" dirty="0">
                <a:solidFill>
                  <a:srgbClr val="2D74AB"/>
                </a:solidFill>
                <a:cs typeface="Calibri" pitchFamily="34" charset="0"/>
              </a:rPr>
              <a:t>Opportunities</a:t>
            </a:r>
          </a:p>
          <a:p>
            <a:pPr marL="971550" lvl="1" indent="-514350">
              <a:buFont typeface="+mj-lt"/>
              <a:buAutoNum type="arabicPeriod"/>
            </a:pPr>
            <a:r>
              <a:rPr lang="en-US" dirty="0">
                <a:solidFill>
                  <a:srgbClr val="2D74AB"/>
                </a:solidFill>
                <a:cs typeface="Calibri" pitchFamily="34" charset="0"/>
              </a:rPr>
              <a:t>Salary</a:t>
            </a:r>
          </a:p>
          <a:p>
            <a:pPr marL="971550" lvl="1" indent="-514350">
              <a:buFont typeface="+mj-lt"/>
              <a:buAutoNum type="arabicPeriod"/>
            </a:pPr>
            <a:r>
              <a:rPr lang="en-US" dirty="0">
                <a:solidFill>
                  <a:srgbClr val="2D74AB"/>
                </a:solidFill>
                <a:cs typeface="Calibri" pitchFamily="34" charset="0"/>
              </a:rPr>
              <a:t>Work environment</a:t>
            </a:r>
          </a:p>
          <a:p>
            <a:pPr marL="971550" lvl="1" indent="-514350">
              <a:buFont typeface="+mj-lt"/>
              <a:buAutoNum type="arabicPeriod"/>
            </a:pPr>
            <a:r>
              <a:rPr lang="en-US" dirty="0">
                <a:solidFill>
                  <a:srgbClr val="2D74AB"/>
                </a:solidFill>
                <a:cs typeface="Calibri" pitchFamily="34" charset="0"/>
              </a:rPr>
              <a:t>Benefits</a:t>
            </a:r>
          </a:p>
          <a:p>
            <a:pPr marL="971550" lvl="1" indent="-514350">
              <a:buFont typeface="+mj-lt"/>
              <a:buAutoNum type="arabicPeriod"/>
            </a:pPr>
            <a:r>
              <a:rPr lang="en-US" dirty="0">
                <a:solidFill>
                  <a:srgbClr val="2D74AB"/>
                </a:solidFill>
                <a:cs typeface="Calibri" pitchFamily="34" charset="0"/>
              </a:rPr>
              <a:t>Support</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622" r="18461"/>
          <a:stretch/>
        </p:blipFill>
        <p:spPr>
          <a:xfrm>
            <a:off x="457200" y="1600200"/>
            <a:ext cx="2296160" cy="4861560"/>
          </a:xfrm>
          <a:prstGeom prst="rect">
            <a:avLst/>
          </a:prstGeom>
        </p:spPr>
      </p:pic>
    </p:spTree>
    <p:extLst>
      <p:ext uri="{BB962C8B-B14F-4D97-AF65-F5344CB8AC3E}">
        <p14:creationId xmlns:p14="http://schemas.microsoft.com/office/powerpoint/2010/main" val="69666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Institute of Internal Auditors</a:t>
            </a:r>
          </a:p>
        </p:txBody>
      </p:sp>
      <p:pic>
        <p:nvPicPr>
          <p:cNvPr id="8" name="Picture 7" descr="2017-0953 Global Map Chart-Updat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83" y="1615440"/>
            <a:ext cx="8932904" cy="4371466"/>
          </a:xfrm>
          <a:prstGeom prst="rect">
            <a:avLst/>
          </a:prstGeom>
        </p:spPr>
      </p:pic>
      <p:sp>
        <p:nvSpPr>
          <p:cNvPr id="9" name="TextBox 8"/>
          <p:cNvSpPr txBox="1"/>
          <p:nvPr/>
        </p:nvSpPr>
        <p:spPr>
          <a:xfrm>
            <a:off x="1023556" y="2565756"/>
            <a:ext cx="758722" cy="461665"/>
          </a:xfrm>
          <a:prstGeom prst="rect">
            <a:avLst/>
          </a:prstGeom>
          <a:noFill/>
        </p:spPr>
        <p:txBody>
          <a:bodyPr wrap="square" rtlCol="0">
            <a:spAutoFit/>
          </a:bodyPr>
          <a:lstStyle/>
          <a:p>
            <a:pPr algn="ctr"/>
            <a:r>
              <a:rPr lang="en-US" sz="1200" dirty="0">
                <a:solidFill>
                  <a:schemeClr val="bg2"/>
                </a:solidFill>
                <a:latin typeface="TradeGothic Bold"/>
                <a:cs typeface="TradeGothic Bold"/>
              </a:rPr>
              <a:t>North America</a:t>
            </a:r>
          </a:p>
        </p:txBody>
      </p:sp>
      <p:sp>
        <p:nvSpPr>
          <p:cNvPr id="10" name="TextBox 9"/>
          <p:cNvSpPr txBox="1"/>
          <p:nvPr/>
        </p:nvSpPr>
        <p:spPr>
          <a:xfrm>
            <a:off x="2447207" y="4254736"/>
            <a:ext cx="793677" cy="646331"/>
          </a:xfrm>
          <a:prstGeom prst="rect">
            <a:avLst/>
          </a:prstGeom>
          <a:noFill/>
        </p:spPr>
        <p:txBody>
          <a:bodyPr wrap="square" rtlCol="0">
            <a:spAutoFit/>
          </a:bodyPr>
          <a:lstStyle/>
          <a:p>
            <a:r>
              <a:rPr lang="en-US" sz="1200" dirty="0">
                <a:solidFill>
                  <a:schemeClr val="bg2"/>
                </a:solidFill>
                <a:latin typeface="TradeGothic Bold"/>
                <a:cs typeface="TradeGothic Bold"/>
              </a:rPr>
              <a:t>Central/South America</a:t>
            </a:r>
          </a:p>
        </p:txBody>
      </p:sp>
      <p:sp>
        <p:nvSpPr>
          <p:cNvPr id="11" name="TextBox 10"/>
          <p:cNvSpPr txBox="1"/>
          <p:nvPr/>
        </p:nvSpPr>
        <p:spPr>
          <a:xfrm>
            <a:off x="4419600" y="4036177"/>
            <a:ext cx="715146" cy="276999"/>
          </a:xfrm>
          <a:prstGeom prst="rect">
            <a:avLst/>
          </a:prstGeom>
          <a:noFill/>
        </p:spPr>
        <p:txBody>
          <a:bodyPr wrap="square" rtlCol="0">
            <a:spAutoFit/>
          </a:bodyPr>
          <a:lstStyle/>
          <a:p>
            <a:pPr algn="ctr"/>
            <a:r>
              <a:rPr lang="en-US" sz="1200" dirty="0">
                <a:solidFill>
                  <a:schemeClr val="bg2"/>
                </a:solidFill>
                <a:latin typeface="TradeGothic Bold"/>
                <a:cs typeface="TradeGothic Bold"/>
              </a:rPr>
              <a:t>Africa</a:t>
            </a:r>
          </a:p>
        </p:txBody>
      </p:sp>
      <p:sp>
        <p:nvSpPr>
          <p:cNvPr id="12" name="TextBox 11"/>
          <p:cNvSpPr txBox="1"/>
          <p:nvPr/>
        </p:nvSpPr>
        <p:spPr>
          <a:xfrm>
            <a:off x="5157700" y="2373788"/>
            <a:ext cx="798833" cy="276999"/>
          </a:xfrm>
          <a:prstGeom prst="rect">
            <a:avLst/>
          </a:prstGeom>
          <a:noFill/>
        </p:spPr>
        <p:txBody>
          <a:bodyPr wrap="square" rtlCol="0">
            <a:spAutoFit/>
          </a:bodyPr>
          <a:lstStyle/>
          <a:p>
            <a:r>
              <a:rPr lang="en-US" sz="1200" dirty="0">
                <a:solidFill>
                  <a:schemeClr val="bg2"/>
                </a:solidFill>
                <a:latin typeface="TradeGothic Bold"/>
                <a:cs typeface="TradeGothic Bold"/>
              </a:rPr>
              <a:t>Europe</a:t>
            </a:r>
          </a:p>
        </p:txBody>
      </p:sp>
      <p:sp>
        <p:nvSpPr>
          <p:cNvPr id="13" name="TextBox 12"/>
          <p:cNvSpPr txBox="1"/>
          <p:nvPr/>
        </p:nvSpPr>
        <p:spPr>
          <a:xfrm>
            <a:off x="6695606" y="3745876"/>
            <a:ext cx="770304" cy="461665"/>
          </a:xfrm>
          <a:prstGeom prst="rect">
            <a:avLst/>
          </a:prstGeom>
          <a:noFill/>
        </p:spPr>
        <p:txBody>
          <a:bodyPr wrap="square" rtlCol="0">
            <a:spAutoFit/>
          </a:bodyPr>
          <a:lstStyle/>
          <a:p>
            <a:pPr algn="ctr"/>
            <a:r>
              <a:rPr lang="en-US" sz="1200" dirty="0">
                <a:solidFill>
                  <a:schemeClr val="bg2"/>
                </a:solidFill>
                <a:latin typeface="TradeGothic Bold"/>
                <a:cs typeface="TradeGothic Bold"/>
              </a:rPr>
              <a:t>Asia Pacific</a:t>
            </a:r>
          </a:p>
        </p:txBody>
      </p:sp>
      <p:sp>
        <p:nvSpPr>
          <p:cNvPr id="14" name="TextBox 13"/>
          <p:cNvSpPr txBox="1"/>
          <p:nvPr/>
        </p:nvSpPr>
        <p:spPr>
          <a:xfrm>
            <a:off x="5042731" y="3417806"/>
            <a:ext cx="844802" cy="461665"/>
          </a:xfrm>
          <a:prstGeom prst="rect">
            <a:avLst/>
          </a:prstGeom>
          <a:noFill/>
        </p:spPr>
        <p:txBody>
          <a:bodyPr wrap="square" rtlCol="0">
            <a:spAutoFit/>
          </a:bodyPr>
          <a:lstStyle/>
          <a:p>
            <a:pPr algn="ctr"/>
            <a:r>
              <a:rPr lang="en-US" sz="1200" dirty="0">
                <a:solidFill>
                  <a:schemeClr val="bg2"/>
                </a:solidFill>
                <a:latin typeface="TradeGothic Bold"/>
                <a:cs typeface="TradeGothic Bold"/>
              </a:rPr>
              <a:t>Middle East</a:t>
            </a:r>
          </a:p>
        </p:txBody>
      </p:sp>
      <p:sp>
        <p:nvSpPr>
          <p:cNvPr id="15" name="TextBox 14"/>
          <p:cNvSpPr txBox="1"/>
          <p:nvPr/>
        </p:nvSpPr>
        <p:spPr>
          <a:xfrm>
            <a:off x="3309884" y="5666558"/>
            <a:ext cx="2646649" cy="954107"/>
          </a:xfrm>
          <a:prstGeom prst="rect">
            <a:avLst/>
          </a:prstGeom>
          <a:noFill/>
        </p:spPr>
        <p:txBody>
          <a:bodyPr wrap="square" rtlCol="0">
            <a:spAutoFit/>
          </a:bodyPr>
          <a:lstStyle/>
          <a:p>
            <a:pPr algn="ctr"/>
            <a:r>
              <a:rPr lang="en-US" sz="3600" b="1" dirty="0">
                <a:latin typeface="TradeGothic Bold"/>
              </a:rPr>
              <a:t>203,000+</a:t>
            </a:r>
          </a:p>
          <a:p>
            <a:pPr algn="ctr"/>
            <a:r>
              <a:rPr lang="en-US" sz="2000" spc="-150" dirty="0">
                <a:solidFill>
                  <a:srgbClr val="00ABE6"/>
                </a:solidFill>
                <a:latin typeface="TradeGothic CondEighteen"/>
              </a:rPr>
              <a:t>Membership Worldwide</a:t>
            </a:r>
          </a:p>
        </p:txBody>
      </p:sp>
    </p:spTree>
    <p:extLst>
      <p:ext uri="{BB962C8B-B14F-4D97-AF65-F5344CB8AC3E}">
        <p14:creationId xmlns:p14="http://schemas.microsoft.com/office/powerpoint/2010/main" val="2038396721"/>
      </p:ext>
    </p:extLst>
  </p:cSld>
  <p:clrMapOvr>
    <a:masterClrMapping/>
  </p:clrMapOvr>
</p:sld>
</file>

<file path=ppt/theme/theme1.xml><?xml version="1.0" encoding="utf-8"?>
<a:theme xmlns:a="http://schemas.openxmlformats.org/drawingml/2006/main" name="IIA HQ Template-MAIN">
  <a:themeElements>
    <a:clrScheme name="Custom 1">
      <a:dk1>
        <a:srgbClr val="061D38"/>
      </a:dk1>
      <a:lt1>
        <a:sysClr val="window" lastClr="FFFFFF"/>
      </a:lt1>
      <a:dk2>
        <a:srgbClr val="004572"/>
      </a:dk2>
      <a:lt2>
        <a:srgbClr val="FFFFFE"/>
      </a:lt2>
      <a:accent1>
        <a:srgbClr val="008FC7"/>
      </a:accent1>
      <a:accent2>
        <a:srgbClr val="D32E30"/>
      </a:accent2>
      <a:accent3>
        <a:srgbClr val="4C4C4C"/>
      </a:accent3>
      <a:accent4>
        <a:srgbClr val="CECBC2"/>
      </a:accent4>
      <a:accent5>
        <a:srgbClr val="A7A8A7"/>
      </a:accent5>
      <a:accent6>
        <a:srgbClr val="DF6626"/>
      </a:accent6>
      <a:hlink>
        <a:srgbClr val="008FC7"/>
      </a:hlink>
      <a:folHlink>
        <a:srgbClr val="38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8B83A023606046816645AA4DE2EBAE" ma:contentTypeVersion="13" ma:contentTypeDescription="Create a new document." ma:contentTypeScope="" ma:versionID="8d4471dbc7fe172e49f332105c696137">
  <xsd:schema xmlns:xsd="http://www.w3.org/2001/XMLSchema" xmlns:xs="http://www.w3.org/2001/XMLSchema" xmlns:p="http://schemas.microsoft.com/office/2006/metadata/properties" xmlns:ns3="41942692-36e7-4c29-99dd-3893867d54a9" xmlns:ns4="afb3291c-1e26-499c-98d0-cbd95cfaaa24" targetNamespace="http://schemas.microsoft.com/office/2006/metadata/properties" ma:root="true" ma:fieldsID="5fbf01ca2fea501eb65ffc640eb3939f" ns3:_="" ns4:_="">
    <xsd:import namespace="41942692-36e7-4c29-99dd-3893867d54a9"/>
    <xsd:import namespace="afb3291c-1e26-499c-98d0-cbd95cfaaa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42692-36e7-4c29-99dd-3893867d54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b3291c-1e26-499c-98d0-cbd95cfaaa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88181-D6A7-438B-A643-CAC13E9E15A2}">
  <ds:schemaRefs>
    <ds:schemaRef ds:uri="http://schemas.microsoft.com/sharepoint/v3/contenttype/forms"/>
  </ds:schemaRefs>
</ds:datastoreItem>
</file>

<file path=customXml/itemProps2.xml><?xml version="1.0" encoding="utf-8"?>
<ds:datastoreItem xmlns:ds="http://schemas.openxmlformats.org/officeDocument/2006/customXml" ds:itemID="{E12DEE1A-6519-4165-966B-C6B4470A58AA}">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41942692-36e7-4c29-99dd-3893867d54a9"/>
    <ds:schemaRef ds:uri="http://schemas.openxmlformats.org/package/2006/metadata/core-properties"/>
    <ds:schemaRef ds:uri="afb3291c-1e26-499c-98d0-cbd95cfaaa24"/>
    <ds:schemaRef ds:uri="http://www.w3.org/XML/1998/namespace"/>
    <ds:schemaRef ds:uri="http://purl.org/dc/dcmitype/"/>
  </ds:schemaRefs>
</ds:datastoreItem>
</file>

<file path=customXml/itemProps3.xml><?xml version="1.0" encoding="utf-8"?>
<ds:datastoreItem xmlns:ds="http://schemas.openxmlformats.org/officeDocument/2006/customXml" ds:itemID="{9BD134D5-D47D-40E7-B5B9-7E0F3640F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942692-36e7-4c29-99dd-3893867d54a9"/>
    <ds:schemaRef ds:uri="afb3291c-1e26-499c-98d0-cbd95cfaa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IIA HQ Template-MAIN</Template>
  <TotalTime>42035</TotalTime>
  <Words>3129</Words>
  <Application>Microsoft Office PowerPoint</Application>
  <PresentationFormat>On-screen Show (4:3)</PresentationFormat>
  <Paragraphs>275</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Helvetica</vt:lpstr>
      <vt:lpstr>Helvetica Light</vt:lpstr>
      <vt:lpstr>Segoe UI</vt:lpstr>
      <vt:lpstr>Times</vt:lpstr>
      <vt:lpstr>TradeGothic Bold</vt:lpstr>
      <vt:lpstr>TradeGothic CondEighteen</vt:lpstr>
      <vt:lpstr>Wingdings</vt:lpstr>
      <vt:lpstr>IIA HQ Template-MAIN</vt:lpstr>
      <vt:lpstr>Internal Auditing</vt:lpstr>
      <vt:lpstr>Agenda</vt:lpstr>
      <vt:lpstr>Introductions</vt:lpstr>
      <vt:lpstr>Examples of Career Paths for Students</vt:lpstr>
      <vt:lpstr>Key Differences Between Internal and External Audit</vt:lpstr>
      <vt:lpstr>What is Internal Auditing?</vt:lpstr>
      <vt:lpstr>Internal Auditors…</vt:lpstr>
      <vt:lpstr>What Makes Internal Audit  A Great Career? </vt:lpstr>
      <vt:lpstr>The Institute of Internal Auditors</vt:lpstr>
      <vt:lpstr>What Makes an Outstanding Internal Auditor?</vt:lpstr>
      <vt:lpstr>Investing in Your Career</vt:lpstr>
      <vt:lpstr>Break-Out Rooms/ Speed Networking</vt:lpstr>
      <vt:lpstr>Join the IIA today!</vt:lpstr>
      <vt:lpstr>PowerPoint Presentation</vt:lpstr>
      <vt:lpstr>Internship Opportunities</vt:lpstr>
    </vt:vector>
  </TitlesOfParts>
  <Company>The Institute of Internal Auditors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Night Presentation – With Starting Salary Information</dc:title>
  <dc:creator>Jake Parks;Maunda Land</dc:creator>
  <cp:lastModifiedBy>Sarah O'Rourke</cp:lastModifiedBy>
  <cp:revision>318</cp:revision>
  <dcterms:created xsi:type="dcterms:W3CDTF">2015-10-20T20:26:07Z</dcterms:created>
  <dcterms:modified xsi:type="dcterms:W3CDTF">2021-04-30T01:51:01Z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c8f3c880-958b-4749-b139-58c70cab3c96</vt:lpwstr>
  </property>
  <property fmtid="{D5CDD505-2E9C-101B-9397-08002B2CF9AE}" pid="3" name="ContentTypeId">
    <vt:lpwstr>0x010100F18B83A023606046816645AA4DE2EBAE</vt:lpwstr>
  </property>
</Properties>
</file>